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94" r:id="rId5"/>
    <p:sldId id="285" r:id="rId6"/>
    <p:sldId id="295" r:id="rId7"/>
    <p:sldId id="2337" r:id="rId8"/>
    <p:sldId id="288" r:id="rId9"/>
    <p:sldId id="2338" r:id="rId10"/>
    <p:sldId id="307" r:id="rId11"/>
    <p:sldId id="2335" r:id="rId12"/>
    <p:sldId id="276" r:id="rId13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7E46"/>
    <a:srgbClr val="343D46"/>
    <a:srgbClr val="48516B"/>
    <a:srgbClr val="75BDA7"/>
    <a:srgbClr val="A1CDCE"/>
    <a:srgbClr val="248C8D"/>
    <a:srgbClr val="32AEC6"/>
    <a:srgbClr val="98B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374" y="930"/>
      </p:cViewPr>
      <p:guideLst>
        <p:guide orient="horz" pos="2175"/>
        <p:guide pos="3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077D377-69E2-49AA-ACE5-DFAA1AE175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D40B2-B05B-F84A-AF1B-1A6CDB4DD80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D40B2-B05B-F84A-AF1B-1A6CDB4DD80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D40B2-B05B-F84A-AF1B-1A6CDB4DD80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10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4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0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21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7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3661799" y="2912953"/>
            <a:ext cx="4920628" cy="3108373"/>
          </a:xfrm>
          <a:custGeom>
            <a:avLst/>
            <a:gdLst>
              <a:gd name="connsiteX0" fmla="*/ 0 w 4920628"/>
              <a:gd name="connsiteY0" fmla="*/ 0 h 3108373"/>
              <a:gd name="connsiteX1" fmla="*/ 4920628 w 4920628"/>
              <a:gd name="connsiteY1" fmla="*/ 0 h 3108373"/>
              <a:gd name="connsiteX2" fmla="*/ 4920628 w 4920628"/>
              <a:gd name="connsiteY2" fmla="*/ 3108373 h 3108373"/>
              <a:gd name="connsiteX3" fmla="*/ 0 w 4920628"/>
              <a:gd name="connsiteY3" fmla="*/ 3108373 h 3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0628" h="3108373">
                <a:moveTo>
                  <a:pt x="0" y="0"/>
                </a:moveTo>
                <a:lnTo>
                  <a:pt x="4920628" y="0"/>
                </a:lnTo>
                <a:lnTo>
                  <a:pt x="4920628" y="3108373"/>
                </a:lnTo>
                <a:lnTo>
                  <a:pt x="0" y="3108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161991" y="3753595"/>
            <a:ext cx="1720046" cy="2374624"/>
          </a:xfrm>
          <a:custGeom>
            <a:avLst/>
            <a:gdLst>
              <a:gd name="connsiteX0" fmla="*/ 3616 w 1720046"/>
              <a:gd name="connsiteY0" fmla="*/ 0 h 2374624"/>
              <a:gd name="connsiteX1" fmla="*/ 1717635 w 1720046"/>
              <a:gd name="connsiteY1" fmla="*/ 0 h 2374624"/>
              <a:gd name="connsiteX2" fmla="*/ 1720046 w 1720046"/>
              <a:gd name="connsiteY2" fmla="*/ 2652 h 2374624"/>
              <a:gd name="connsiteX3" fmla="*/ 1718841 w 1720046"/>
              <a:gd name="connsiteY3" fmla="*/ 2371972 h 2374624"/>
              <a:gd name="connsiteX4" fmla="*/ 1716430 w 1720046"/>
              <a:gd name="connsiteY4" fmla="*/ 2374624 h 2374624"/>
              <a:gd name="connsiteX5" fmla="*/ 2411 w 1720046"/>
              <a:gd name="connsiteY5" fmla="*/ 2374624 h 2374624"/>
              <a:gd name="connsiteX6" fmla="*/ 0 w 1720046"/>
              <a:gd name="connsiteY6" fmla="*/ 2371972 h 2374624"/>
              <a:gd name="connsiteX7" fmla="*/ 1205 w 1720046"/>
              <a:gd name="connsiteY7" fmla="*/ 2652 h 2374624"/>
              <a:gd name="connsiteX8" fmla="*/ 3616 w 1720046"/>
              <a:gd name="connsiteY8" fmla="*/ 0 h 237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046" h="2374624">
                <a:moveTo>
                  <a:pt x="3616" y="0"/>
                </a:moveTo>
                <a:cubicBezTo>
                  <a:pt x="1717635" y="0"/>
                  <a:pt x="1717635" y="0"/>
                  <a:pt x="1717635" y="0"/>
                </a:cubicBezTo>
                <a:cubicBezTo>
                  <a:pt x="1718841" y="0"/>
                  <a:pt x="1720046" y="1326"/>
                  <a:pt x="1720046" y="2652"/>
                </a:cubicBezTo>
                <a:lnTo>
                  <a:pt x="1718841" y="2371972"/>
                </a:lnTo>
                <a:cubicBezTo>
                  <a:pt x="1718841" y="2373298"/>
                  <a:pt x="1717635" y="2374624"/>
                  <a:pt x="1716430" y="2374624"/>
                </a:cubicBezTo>
                <a:cubicBezTo>
                  <a:pt x="2411" y="2374624"/>
                  <a:pt x="2411" y="2374624"/>
                  <a:pt x="2411" y="2374624"/>
                </a:cubicBezTo>
                <a:cubicBezTo>
                  <a:pt x="1205" y="2374624"/>
                  <a:pt x="0" y="2373298"/>
                  <a:pt x="0" y="2371972"/>
                </a:cubicBezTo>
                <a:cubicBezTo>
                  <a:pt x="1205" y="2652"/>
                  <a:pt x="1205" y="2652"/>
                  <a:pt x="1205" y="2652"/>
                </a:cubicBezTo>
                <a:cubicBezTo>
                  <a:pt x="1205" y="1326"/>
                  <a:pt x="2411" y="0"/>
                  <a:pt x="36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8736961" y="4688336"/>
            <a:ext cx="842525" cy="1477198"/>
          </a:xfrm>
          <a:custGeom>
            <a:avLst/>
            <a:gdLst>
              <a:gd name="connsiteX0" fmla="*/ 0 w 842525"/>
              <a:gd name="connsiteY0" fmla="*/ 0 h 1477198"/>
              <a:gd name="connsiteX1" fmla="*/ 842525 w 842525"/>
              <a:gd name="connsiteY1" fmla="*/ 0 h 1477198"/>
              <a:gd name="connsiteX2" fmla="*/ 842525 w 842525"/>
              <a:gd name="connsiteY2" fmla="*/ 1477198 h 1477198"/>
              <a:gd name="connsiteX3" fmla="*/ 0 w 842525"/>
              <a:gd name="connsiteY3" fmla="*/ 1477198 h 147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25" h="1477198">
                <a:moveTo>
                  <a:pt x="0" y="0"/>
                </a:moveTo>
                <a:lnTo>
                  <a:pt x="842525" y="0"/>
                </a:lnTo>
                <a:lnTo>
                  <a:pt x="842525" y="1477198"/>
                </a:lnTo>
                <a:lnTo>
                  <a:pt x="0" y="1477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4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5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6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5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6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46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53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54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34466" y="0"/>
            <a:ext cx="2777067" cy="278014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34467" y="3140168"/>
            <a:ext cx="4225812" cy="2794967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992533" y="795867"/>
            <a:ext cx="3225800" cy="1984274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6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 t="-4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058400" y="312290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20XX   QIANTU</a:t>
            </a:r>
            <a:endParaRPr lang="en-US" altLang="zh-CN" sz="1400" dirty="0">
              <a:solidFill>
                <a:schemeClr val="accent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4" name="Group 14"/>
          <p:cNvGrpSpPr>
            <a:grpSpLocks noChangeAspect="1"/>
          </p:cNvGrpSpPr>
          <p:nvPr/>
        </p:nvGrpSpPr>
        <p:grpSpPr bwMode="auto">
          <a:xfrm>
            <a:off x="11521440" y="246023"/>
            <a:ext cx="382652" cy="440312"/>
            <a:chOff x="4285" y="518"/>
            <a:chExt cx="657" cy="756"/>
          </a:xfrm>
        </p:grpSpPr>
        <p:sp>
          <p:nvSpPr>
            <p:cNvPr id="25" name="Freeform 15"/>
            <p:cNvSpPr/>
            <p:nvPr/>
          </p:nvSpPr>
          <p:spPr bwMode="auto">
            <a:xfrm>
              <a:off x="4285" y="518"/>
              <a:ext cx="657" cy="756"/>
            </a:xfrm>
            <a:custGeom>
              <a:avLst/>
              <a:gdLst>
                <a:gd name="T0" fmla="*/ 657 w 657"/>
                <a:gd name="T1" fmla="*/ 379 h 756"/>
                <a:gd name="T2" fmla="*/ 0 w 657"/>
                <a:gd name="T3" fmla="*/ 756 h 756"/>
                <a:gd name="T4" fmla="*/ 0 w 657"/>
                <a:gd name="T5" fmla="*/ 0 h 756"/>
                <a:gd name="T6" fmla="*/ 657 w 657"/>
                <a:gd name="T7" fmla="*/ 3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756">
                  <a:moveTo>
                    <a:pt x="657" y="379"/>
                  </a:moveTo>
                  <a:lnTo>
                    <a:pt x="0" y="756"/>
                  </a:lnTo>
                  <a:lnTo>
                    <a:pt x="0" y="0"/>
                  </a:lnTo>
                  <a:lnTo>
                    <a:pt x="657" y="379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4285" y="825"/>
              <a:ext cx="389" cy="449"/>
            </a:xfrm>
            <a:custGeom>
              <a:avLst/>
              <a:gdLst>
                <a:gd name="T0" fmla="*/ 389 w 389"/>
                <a:gd name="T1" fmla="*/ 225 h 449"/>
                <a:gd name="T2" fmla="*/ 0 w 389"/>
                <a:gd name="T3" fmla="*/ 449 h 449"/>
                <a:gd name="T4" fmla="*/ 0 w 389"/>
                <a:gd name="T5" fmla="*/ 0 h 449"/>
                <a:gd name="T6" fmla="*/ 389 w 389"/>
                <a:gd name="T7" fmla="*/ 225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449">
                  <a:moveTo>
                    <a:pt x="389" y="225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89" y="225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7059557" y="3942420"/>
            <a:ext cx="3769316" cy="1238671"/>
          </a:xfrm>
          <a:prstGeom prst="rect">
            <a:avLst/>
          </a:prstGeom>
          <a:solidFill>
            <a:srgbClr val="343D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标题 3"/>
          <p:cNvSpPr>
            <a:spLocks noGrp="1"/>
          </p:cNvSpPr>
          <p:nvPr>
            <p:ph type="ctrTitle" idx="4294967295"/>
          </p:nvPr>
        </p:nvSpPr>
        <p:spPr>
          <a:xfrm>
            <a:off x="7323455" y="4154805"/>
            <a:ext cx="3210560" cy="697865"/>
          </a:xfrm>
        </p:spPr>
        <p:txBody>
          <a:bodyPr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 Tấn Dũng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97161" y="619516"/>
            <a:ext cx="7831352" cy="332295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zh-CN"/>
            </a:defPPr>
            <a:lvl1pPr algn="r">
              <a:defRPr sz="8000" b="1" spc="-300">
                <a:solidFill>
                  <a:srgbClr val="343D46"/>
                </a:solidFill>
                <a:latin typeface="Arial Nova" panose="020B0604020202020204" pitchFamily="34" charset="0"/>
              </a:defRPr>
            </a:lvl1pPr>
          </a:lstStyle>
          <a:p>
            <a:pPr>
              <a:lnSpc>
                <a:spcPts val="8400"/>
              </a:lnSpc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 KẾT KHẢO S</a:t>
            </a:r>
            <a:r>
              <a:rPr lang="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 TH</a:t>
            </a:r>
            <a:r>
              <a:rPr lang="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QUEN </a:t>
            </a:r>
            <a:r>
              <a:rPr lang="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ỌC S</a:t>
            </a:r>
            <a:r>
              <a:rPr lang="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 2025</a:t>
            </a: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预览图_千图网_编号3435818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250.000000" out="25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628900" y="-1182778"/>
            <a:ext cx="609600" cy="609600"/>
          </a:xfrm>
          <a:prstGeom prst="rect">
            <a:avLst/>
          </a:prstGeom>
        </p:spPr>
      </p:pic>
      <p:sp>
        <p:nvSpPr>
          <p:cNvPr id="46" name="标题 3"/>
          <p:cNvSpPr txBox="1"/>
          <p:nvPr/>
        </p:nvSpPr>
        <p:spPr>
          <a:xfrm>
            <a:off x="7660639" y="4852546"/>
            <a:ext cx="2873375" cy="207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>
                    <a:lumMod val="10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1600" spc="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OIP"/>
          <p:cNvPicPr>
            <a:picLocks noChangeAspect="1"/>
          </p:cNvPicPr>
          <p:nvPr/>
        </p:nvPicPr>
        <p:blipFill>
          <a:blip r:embed="rId5">
            <a:alphaModFix amt="60000"/>
            <a:lum contrast="-6000"/>
          </a:blip>
          <a:stretch>
            <a:fillRect/>
          </a:stretch>
        </p:blipFill>
        <p:spPr>
          <a:xfrm>
            <a:off x="10358755" y="6090285"/>
            <a:ext cx="1833245" cy="767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eelOff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077593" y="2298122"/>
            <a:ext cx="5564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10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THANKS</a:t>
            </a:r>
            <a:endParaRPr lang="en-US" sz="4000" b="1" dirty="0">
              <a:solidFill>
                <a:schemeClr val="accent3">
                  <a:lumMod val="10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090115" y="-30393"/>
            <a:ext cx="6179723" cy="6858000"/>
          </a:xfrm>
          <a:prstGeom prst="rect">
            <a:avLst/>
          </a:prstGeom>
          <a:solidFill>
            <a:srgbClr val="B17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4" name="iṣľíďe"/>
          <p:cNvSpPr/>
          <p:nvPr/>
        </p:nvSpPr>
        <p:spPr bwMode="auto">
          <a:xfrm>
            <a:off x="0" y="0"/>
            <a:ext cx="12192000" cy="2019301"/>
          </a:xfrm>
          <a:custGeom>
            <a:avLst/>
            <a:gdLst>
              <a:gd name="T0" fmla="*/ 0 w 7680"/>
              <a:gd name="T1" fmla="*/ 0 h 1272"/>
              <a:gd name="T2" fmla="*/ 3840 w 7680"/>
              <a:gd name="T3" fmla="*/ 1272 h 1272"/>
              <a:gd name="T4" fmla="*/ 7680 w 7680"/>
              <a:gd name="T5" fmla="*/ 0 h 1272"/>
              <a:gd name="T6" fmla="*/ 0 w 7680"/>
              <a:gd name="T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80" h="1272">
                <a:moveTo>
                  <a:pt x="0" y="0"/>
                </a:moveTo>
                <a:lnTo>
                  <a:pt x="3840" y="1272"/>
                </a:lnTo>
                <a:lnTo>
                  <a:pt x="768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76200" cap="flat" cmpd="sng" algn="ctr">
            <a:solidFill>
              <a:schemeClr val="bg1">
                <a:alpha val="73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cxnSp>
        <p:nvCxnSpPr>
          <p:cNvPr id="5" name="直接连接符 4"/>
          <p:cNvCxnSpPr>
            <a:stCxn id="4" idx="1"/>
          </p:cNvCxnSpPr>
          <p:nvPr/>
        </p:nvCxnSpPr>
        <p:spPr>
          <a:xfrm flipH="1">
            <a:off x="6089650" y="2019301"/>
            <a:ext cx="0" cy="411479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ṡḷîḋé"/>
          <p:cNvSpPr txBox="1"/>
          <p:nvPr/>
        </p:nvSpPr>
        <p:spPr bwMode="auto">
          <a:xfrm>
            <a:off x="604520" y="1130300"/>
            <a:ext cx="10858500" cy="6985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Nội Dung</a:t>
            </a:r>
            <a:endParaRPr lang="en-US" altLang="zh-C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55114" y="2346044"/>
            <a:ext cx="5663786" cy="710213"/>
            <a:chOff x="5855114" y="2346044"/>
            <a:chExt cx="5663786" cy="710213"/>
          </a:xfrm>
        </p:grpSpPr>
        <p:grpSp>
          <p:nvGrpSpPr>
            <p:cNvPr id="7" name="îsḻîḍe"/>
            <p:cNvGrpSpPr/>
            <p:nvPr/>
          </p:nvGrpSpPr>
          <p:grpSpPr>
            <a:xfrm>
              <a:off x="5855114" y="2346044"/>
              <a:ext cx="5663786" cy="710213"/>
              <a:chOff x="5855114" y="2248887"/>
              <a:chExt cx="5663786" cy="710213"/>
            </a:xfrm>
          </p:grpSpPr>
          <p:sp>
            <p:nvSpPr>
              <p:cNvPr id="33" name="ïṡ1iḍê"/>
              <p:cNvSpPr/>
              <p:nvPr/>
            </p:nvSpPr>
            <p:spPr>
              <a:xfrm>
                <a:off x="5855114" y="2366661"/>
                <a:ext cx="474664" cy="474664"/>
              </a:xfrm>
              <a:prstGeom prst="ellipse">
                <a:avLst/>
              </a:prstGeom>
              <a:solidFill>
                <a:schemeClr val="dk2">
                  <a:lumMod val="100000"/>
                </a:schemeClr>
              </a:solidFill>
              <a:ln w="190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grpSp>
            <p:nvGrpSpPr>
              <p:cNvPr id="30" name="iṥliḋè"/>
              <p:cNvGrpSpPr/>
              <p:nvPr/>
            </p:nvGrpSpPr>
            <p:grpSpPr>
              <a:xfrm>
                <a:off x="6415764" y="2248887"/>
                <a:ext cx="5103136" cy="710213"/>
                <a:chOff x="660400" y="2248887"/>
                <a:chExt cx="5081387" cy="710213"/>
              </a:xfrm>
            </p:grpSpPr>
            <p:sp>
              <p:nvSpPr>
                <p:cNvPr id="31" name="ïš1îḑè"/>
                <p:cNvSpPr/>
                <p:nvPr/>
              </p:nvSpPr>
              <p:spPr bwMode="auto">
                <a:xfrm>
                  <a:off x="660400" y="2597522"/>
                  <a:ext cx="5081387" cy="36157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 L</a:t>
                  </a:r>
                  <a:r>
                    <a:rPr lang="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ý</a:t>
                  </a:r>
                  <a:r>
                    <a:rPr lang="en-US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 do, mục tiêu tìm hiểu thói quen </a:t>
                  </a:r>
                  <a:r>
                    <a:rPr lang="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đ</a:t>
                  </a:r>
                  <a:r>
                    <a:rPr lang="en-US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ọc sách của sinh viên</a:t>
                  </a:r>
                  <a:endParaRPr lang="en-US" alt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思源黑体" panose="020B0400000000000000" pitchFamily="34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思源黑体" panose="020B0400000000000000" pitchFamily="34" charset="-122"/>
                  </a:endParaRPr>
                </a:p>
              </p:txBody>
            </p:sp>
            <p:sp>
              <p:nvSpPr>
                <p:cNvPr id="32" name="î$ļiďe"/>
                <p:cNvSpPr/>
                <p:nvPr/>
              </p:nvSpPr>
              <p:spPr>
                <a:xfrm>
                  <a:off x="660400" y="2248887"/>
                  <a:ext cx="5081387" cy="345340"/>
                </a:xfrm>
                <a:prstGeom prst="rect">
                  <a:avLst/>
                </a:prstGeom>
                <a:noFill/>
                <a:ln w="3175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</a:pPr>
                  <a:r>
                    <a:rPr lang="en-US" altLang="en-US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Mục tiêu khảo sát</a:t>
                  </a:r>
                  <a:endParaRPr lang="en-US" altLang="en-US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3" name="Freeform 68"/>
            <p:cNvSpPr>
              <a:spLocks noEditPoints="1"/>
            </p:cNvSpPr>
            <p:nvPr/>
          </p:nvSpPr>
          <p:spPr bwMode="auto">
            <a:xfrm>
              <a:off x="6011325" y="2585554"/>
              <a:ext cx="202558" cy="215768"/>
            </a:xfrm>
            <a:custGeom>
              <a:avLst/>
              <a:gdLst>
                <a:gd name="T0" fmla="*/ 65 w 69"/>
                <a:gd name="T1" fmla="*/ 66 h 73"/>
                <a:gd name="T2" fmla="*/ 60 w 69"/>
                <a:gd name="T3" fmla="*/ 66 h 73"/>
                <a:gd name="T4" fmla="*/ 60 w 69"/>
                <a:gd name="T5" fmla="*/ 32 h 73"/>
                <a:gd name="T6" fmla="*/ 57 w 69"/>
                <a:gd name="T7" fmla="*/ 28 h 73"/>
                <a:gd name="T8" fmla="*/ 53 w 69"/>
                <a:gd name="T9" fmla="*/ 32 h 73"/>
                <a:gd name="T10" fmla="*/ 53 w 69"/>
                <a:gd name="T11" fmla="*/ 66 h 73"/>
                <a:gd name="T12" fmla="*/ 42 w 69"/>
                <a:gd name="T13" fmla="*/ 66 h 73"/>
                <a:gd name="T14" fmla="*/ 42 w 69"/>
                <a:gd name="T15" fmla="*/ 16 h 73"/>
                <a:gd name="T16" fmla="*/ 39 w 69"/>
                <a:gd name="T17" fmla="*/ 12 h 73"/>
                <a:gd name="T18" fmla="*/ 35 w 69"/>
                <a:gd name="T19" fmla="*/ 16 h 73"/>
                <a:gd name="T20" fmla="*/ 35 w 69"/>
                <a:gd name="T21" fmla="*/ 66 h 73"/>
                <a:gd name="T22" fmla="*/ 24 w 69"/>
                <a:gd name="T23" fmla="*/ 66 h 73"/>
                <a:gd name="T24" fmla="*/ 24 w 69"/>
                <a:gd name="T25" fmla="*/ 41 h 73"/>
                <a:gd name="T26" fmla="*/ 21 w 69"/>
                <a:gd name="T27" fmla="*/ 38 h 73"/>
                <a:gd name="T28" fmla="*/ 17 w 69"/>
                <a:gd name="T29" fmla="*/ 41 h 73"/>
                <a:gd name="T30" fmla="*/ 17 w 69"/>
                <a:gd name="T31" fmla="*/ 66 h 73"/>
                <a:gd name="T32" fmla="*/ 7 w 69"/>
                <a:gd name="T33" fmla="*/ 66 h 73"/>
                <a:gd name="T34" fmla="*/ 7 w 69"/>
                <a:gd name="T35" fmla="*/ 4 h 73"/>
                <a:gd name="T36" fmla="*/ 3 w 69"/>
                <a:gd name="T37" fmla="*/ 0 h 73"/>
                <a:gd name="T38" fmla="*/ 0 w 69"/>
                <a:gd name="T39" fmla="*/ 4 h 73"/>
                <a:gd name="T40" fmla="*/ 0 w 69"/>
                <a:gd name="T41" fmla="*/ 70 h 73"/>
                <a:gd name="T42" fmla="*/ 3 w 69"/>
                <a:gd name="T43" fmla="*/ 73 h 73"/>
                <a:gd name="T44" fmla="*/ 4 w 69"/>
                <a:gd name="T45" fmla="*/ 73 h 73"/>
                <a:gd name="T46" fmla="*/ 65 w 69"/>
                <a:gd name="T47" fmla="*/ 73 h 73"/>
                <a:gd name="T48" fmla="*/ 69 w 69"/>
                <a:gd name="T49" fmla="*/ 70 h 73"/>
                <a:gd name="T50" fmla="*/ 65 w 69"/>
                <a:gd name="T51" fmla="*/ 66 h 73"/>
                <a:gd name="T52" fmla="*/ 65 w 69"/>
                <a:gd name="T53" fmla="*/ 66 h 73"/>
                <a:gd name="T54" fmla="*/ 65 w 69"/>
                <a:gd name="T55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" h="73">
                  <a:moveTo>
                    <a:pt x="65" y="66"/>
                  </a:moveTo>
                  <a:cubicBezTo>
                    <a:pt x="60" y="66"/>
                    <a:pt x="60" y="66"/>
                    <a:pt x="60" y="6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0"/>
                    <a:pt x="59" y="28"/>
                    <a:pt x="57" y="28"/>
                  </a:cubicBezTo>
                  <a:cubicBezTo>
                    <a:pt x="55" y="28"/>
                    <a:pt x="53" y="30"/>
                    <a:pt x="53" y="32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4"/>
                    <a:pt x="41" y="12"/>
                    <a:pt x="39" y="12"/>
                  </a:cubicBezTo>
                  <a:cubicBezTo>
                    <a:pt x="37" y="12"/>
                    <a:pt x="35" y="14"/>
                    <a:pt x="35" y="1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39"/>
                    <a:pt x="23" y="38"/>
                    <a:pt x="21" y="38"/>
                  </a:cubicBezTo>
                  <a:cubicBezTo>
                    <a:pt x="19" y="38"/>
                    <a:pt x="17" y="39"/>
                    <a:pt x="17" y="41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1" y="73"/>
                    <a:pt x="3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7" y="73"/>
                    <a:pt x="69" y="72"/>
                    <a:pt x="69" y="70"/>
                  </a:cubicBezTo>
                  <a:cubicBezTo>
                    <a:pt x="69" y="68"/>
                    <a:pt x="67" y="66"/>
                    <a:pt x="65" y="66"/>
                  </a:cubicBezTo>
                  <a:close/>
                  <a:moveTo>
                    <a:pt x="65" y="66"/>
                  </a:moveTo>
                  <a:cubicBezTo>
                    <a:pt x="65" y="66"/>
                    <a:pt x="65" y="66"/>
                    <a:pt x="65" y="6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60400" y="3280833"/>
            <a:ext cx="5663786" cy="710213"/>
            <a:chOff x="660400" y="3280833"/>
            <a:chExt cx="5663786" cy="710213"/>
          </a:xfrm>
        </p:grpSpPr>
        <p:grpSp>
          <p:nvGrpSpPr>
            <p:cNvPr id="8" name="íśḻiḑè"/>
            <p:cNvGrpSpPr/>
            <p:nvPr/>
          </p:nvGrpSpPr>
          <p:grpSpPr>
            <a:xfrm>
              <a:off x="660400" y="3280833"/>
              <a:ext cx="5663786" cy="710213"/>
              <a:chOff x="660400" y="3293082"/>
              <a:chExt cx="5663786" cy="710213"/>
            </a:xfrm>
          </p:grpSpPr>
          <p:sp>
            <p:nvSpPr>
              <p:cNvPr id="27" name="iśľîďê"/>
              <p:cNvSpPr/>
              <p:nvPr/>
            </p:nvSpPr>
            <p:spPr>
              <a:xfrm>
                <a:off x="5849522" y="3410856"/>
                <a:ext cx="474664" cy="474664"/>
              </a:xfrm>
              <a:prstGeom prst="ellipse">
                <a:avLst/>
              </a:prstGeom>
              <a:solidFill>
                <a:schemeClr val="dk2">
                  <a:lumMod val="100000"/>
                </a:schemeClr>
              </a:solidFill>
              <a:ln w="190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grpSp>
            <p:nvGrpSpPr>
              <p:cNvPr id="24" name="ïŝlíḓè"/>
              <p:cNvGrpSpPr/>
              <p:nvPr/>
            </p:nvGrpSpPr>
            <p:grpSpPr>
              <a:xfrm>
                <a:off x="660400" y="3293082"/>
                <a:ext cx="5103136" cy="710213"/>
                <a:chOff x="660400" y="2248887"/>
                <a:chExt cx="5081387" cy="710213"/>
              </a:xfrm>
            </p:grpSpPr>
            <p:sp>
              <p:nvSpPr>
                <p:cNvPr id="25" name="íṡḻíḋè"/>
                <p:cNvSpPr/>
                <p:nvPr/>
              </p:nvSpPr>
              <p:spPr bwMode="auto">
                <a:xfrm>
                  <a:off x="660400" y="2597522"/>
                  <a:ext cx="5081387" cy="36157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r>
                    <a:rPr lang="en-US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Số l</a:t>
                  </a:r>
                  <a:r>
                    <a:rPr lang="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ư</a:t>
                  </a:r>
                  <a:r>
                    <a:rPr lang="en-US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ợng khảo sát, ph</a:t>
                  </a:r>
                  <a:r>
                    <a:rPr lang="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ư</a:t>
                  </a:r>
                  <a:r>
                    <a:rPr lang="en-US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ơng thức</a:t>
                  </a:r>
                  <a:r>
                    <a:rPr lang="en-US" altLang="zh-CN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. </a:t>
                  </a:r>
                  <a:endParaRPr lang="en-US" altLang="zh-CN" sz="1000" dirty="0">
                    <a:solidFill>
                      <a:schemeClr val="accent4">
                        <a:lumMod val="10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思源黑体" panose="020B0400000000000000" pitchFamily="34" charset="-122"/>
                  </a:endParaRPr>
                </a:p>
              </p:txBody>
            </p:sp>
            <p:sp>
              <p:nvSpPr>
                <p:cNvPr id="26" name="îṣlíḓe"/>
                <p:cNvSpPr/>
                <p:nvPr/>
              </p:nvSpPr>
              <p:spPr>
                <a:xfrm>
                  <a:off x="660400" y="2248887"/>
                  <a:ext cx="5081387" cy="345340"/>
                </a:xfrm>
                <a:prstGeom prst="rect">
                  <a:avLst/>
                </a:prstGeom>
                <a:noFill/>
                <a:ln w="3175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r" fontAlgn="base">
                    <a:lnSpc>
                      <a:spcPct val="120000"/>
                    </a:lnSpc>
                  </a:pPr>
                  <a:r>
                    <a:rPr lang="en-US" altLang="en-US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 Ph</a:t>
                  </a:r>
                  <a:r>
                    <a:rPr lang="" altLang="en-US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ư</a:t>
                  </a:r>
                  <a:r>
                    <a:rPr lang="en-US" altLang="en-US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ơng pháp thực hiện</a:t>
                  </a:r>
                  <a:endParaRPr lang="en-US" alt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4" name="组合 43"/>
            <p:cNvGrpSpPr/>
            <p:nvPr/>
          </p:nvGrpSpPr>
          <p:grpSpPr>
            <a:xfrm>
              <a:off x="5975488" y="3521399"/>
              <a:ext cx="217968" cy="215766"/>
              <a:chOff x="3373438" y="4559300"/>
              <a:chExt cx="314326" cy="311150"/>
            </a:xfrm>
            <a:solidFill>
              <a:schemeClr val="bg1"/>
            </a:solidFill>
          </p:grpSpPr>
          <p:sp>
            <p:nvSpPr>
              <p:cNvPr id="45" name="Freeform 71"/>
              <p:cNvSpPr>
                <a:spLocks noEditPoints="1"/>
              </p:cNvSpPr>
              <p:nvPr/>
            </p:nvSpPr>
            <p:spPr bwMode="auto">
              <a:xfrm>
                <a:off x="3373438" y="4559300"/>
                <a:ext cx="314325" cy="311150"/>
              </a:xfrm>
              <a:custGeom>
                <a:avLst/>
                <a:gdLst>
                  <a:gd name="T0" fmla="*/ 74 w 74"/>
                  <a:gd name="T1" fmla="*/ 40 h 73"/>
                  <a:gd name="T2" fmla="*/ 74 w 74"/>
                  <a:gd name="T3" fmla="*/ 40 h 73"/>
                  <a:gd name="T4" fmla="*/ 70 w 74"/>
                  <a:gd name="T5" fmla="*/ 37 h 73"/>
                  <a:gd name="T6" fmla="*/ 37 w 74"/>
                  <a:gd name="T7" fmla="*/ 37 h 73"/>
                  <a:gd name="T8" fmla="*/ 37 w 74"/>
                  <a:gd name="T9" fmla="*/ 4 h 73"/>
                  <a:gd name="T10" fmla="*/ 33 w 74"/>
                  <a:gd name="T11" fmla="*/ 0 h 73"/>
                  <a:gd name="T12" fmla="*/ 33 w 74"/>
                  <a:gd name="T13" fmla="*/ 0 h 73"/>
                  <a:gd name="T14" fmla="*/ 33 w 74"/>
                  <a:gd name="T15" fmla="*/ 0 h 73"/>
                  <a:gd name="T16" fmla="*/ 0 w 74"/>
                  <a:gd name="T17" fmla="*/ 37 h 73"/>
                  <a:gd name="T18" fmla="*/ 37 w 74"/>
                  <a:gd name="T19" fmla="*/ 73 h 73"/>
                  <a:gd name="T20" fmla="*/ 74 w 74"/>
                  <a:gd name="T21" fmla="*/ 40 h 73"/>
                  <a:gd name="T22" fmla="*/ 37 w 74"/>
                  <a:gd name="T23" fmla="*/ 66 h 73"/>
                  <a:gd name="T24" fmla="*/ 8 w 74"/>
                  <a:gd name="T25" fmla="*/ 37 h 73"/>
                  <a:gd name="T26" fmla="*/ 30 w 74"/>
                  <a:gd name="T27" fmla="*/ 8 h 73"/>
                  <a:gd name="T28" fmla="*/ 30 w 74"/>
                  <a:gd name="T29" fmla="*/ 40 h 73"/>
                  <a:gd name="T30" fmla="*/ 33 w 74"/>
                  <a:gd name="T31" fmla="*/ 44 h 73"/>
                  <a:gd name="T32" fmla="*/ 66 w 74"/>
                  <a:gd name="T33" fmla="*/ 44 h 73"/>
                  <a:gd name="T34" fmla="*/ 37 w 74"/>
                  <a:gd name="T35" fmla="*/ 66 h 73"/>
                  <a:gd name="T36" fmla="*/ 37 w 74"/>
                  <a:gd name="T37" fmla="*/ 66 h 73"/>
                  <a:gd name="T38" fmla="*/ 37 w 74"/>
                  <a:gd name="T3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cubicBezTo>
                      <a:pt x="74" y="40"/>
                      <a:pt x="74" y="40"/>
                      <a:pt x="74" y="40"/>
                    </a:cubicBezTo>
                    <a:cubicBezTo>
                      <a:pt x="74" y="38"/>
                      <a:pt x="72" y="37"/>
                      <a:pt x="70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2"/>
                      <a:pt x="35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4" y="2"/>
                      <a:pt x="0" y="18"/>
                      <a:pt x="0" y="37"/>
                    </a:cubicBezTo>
                    <a:cubicBezTo>
                      <a:pt x="0" y="57"/>
                      <a:pt x="17" y="73"/>
                      <a:pt x="37" y="73"/>
                    </a:cubicBezTo>
                    <a:cubicBezTo>
                      <a:pt x="56" y="73"/>
                      <a:pt x="72" y="59"/>
                      <a:pt x="74" y="40"/>
                    </a:cubicBezTo>
                    <a:close/>
                    <a:moveTo>
                      <a:pt x="37" y="66"/>
                    </a:moveTo>
                    <a:cubicBezTo>
                      <a:pt x="21" y="66"/>
                      <a:pt x="8" y="53"/>
                      <a:pt x="8" y="37"/>
                    </a:cubicBezTo>
                    <a:cubicBezTo>
                      <a:pt x="8" y="23"/>
                      <a:pt x="17" y="11"/>
                      <a:pt x="30" y="8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2"/>
                      <a:pt x="31" y="44"/>
                      <a:pt x="33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2" y="57"/>
                      <a:pt x="51" y="66"/>
                      <a:pt x="37" y="66"/>
                    </a:cubicBezTo>
                    <a:close/>
                    <a:moveTo>
                      <a:pt x="37" y="66"/>
                    </a:moveTo>
                    <a:cubicBezTo>
                      <a:pt x="37" y="66"/>
                      <a:pt x="37" y="66"/>
                      <a:pt x="37" y="6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46" name="Freeform 72"/>
              <p:cNvSpPr>
                <a:spLocks noEditPoints="1"/>
              </p:cNvSpPr>
              <p:nvPr/>
            </p:nvSpPr>
            <p:spPr bwMode="auto">
              <a:xfrm>
                <a:off x="3556001" y="4559300"/>
                <a:ext cx="131763" cy="128588"/>
              </a:xfrm>
              <a:custGeom>
                <a:avLst/>
                <a:gdLst>
                  <a:gd name="T0" fmla="*/ 3 w 31"/>
                  <a:gd name="T1" fmla="*/ 30 h 30"/>
                  <a:gd name="T2" fmla="*/ 27 w 31"/>
                  <a:gd name="T3" fmla="*/ 30 h 30"/>
                  <a:gd name="T4" fmla="*/ 30 w 31"/>
                  <a:gd name="T5" fmla="*/ 27 h 30"/>
                  <a:gd name="T6" fmla="*/ 30 w 31"/>
                  <a:gd name="T7" fmla="*/ 27 h 30"/>
                  <a:gd name="T8" fmla="*/ 31 w 31"/>
                  <a:gd name="T9" fmla="*/ 27 h 30"/>
                  <a:gd name="T10" fmla="*/ 31 w 31"/>
                  <a:gd name="T11" fmla="*/ 26 h 30"/>
                  <a:gd name="T12" fmla="*/ 31 w 31"/>
                  <a:gd name="T13" fmla="*/ 26 h 30"/>
                  <a:gd name="T14" fmla="*/ 31 w 31"/>
                  <a:gd name="T15" fmla="*/ 25 h 30"/>
                  <a:gd name="T16" fmla="*/ 6 w 31"/>
                  <a:gd name="T17" fmla="*/ 0 h 30"/>
                  <a:gd name="T18" fmla="*/ 3 w 31"/>
                  <a:gd name="T19" fmla="*/ 0 h 30"/>
                  <a:gd name="T20" fmla="*/ 3 w 31"/>
                  <a:gd name="T21" fmla="*/ 0 h 30"/>
                  <a:gd name="T22" fmla="*/ 0 w 31"/>
                  <a:gd name="T23" fmla="*/ 4 h 30"/>
                  <a:gd name="T24" fmla="*/ 0 w 31"/>
                  <a:gd name="T25" fmla="*/ 26 h 30"/>
                  <a:gd name="T26" fmla="*/ 0 w 31"/>
                  <a:gd name="T27" fmla="*/ 26 h 30"/>
                  <a:gd name="T28" fmla="*/ 0 w 31"/>
                  <a:gd name="T29" fmla="*/ 26 h 30"/>
                  <a:gd name="T30" fmla="*/ 3 w 31"/>
                  <a:gd name="T31" fmla="*/ 30 h 30"/>
                  <a:gd name="T32" fmla="*/ 7 w 31"/>
                  <a:gd name="T33" fmla="*/ 7 h 30"/>
                  <a:gd name="T34" fmla="*/ 23 w 31"/>
                  <a:gd name="T35" fmla="*/ 23 h 30"/>
                  <a:gd name="T36" fmla="*/ 7 w 31"/>
                  <a:gd name="T37" fmla="*/ 23 h 30"/>
                  <a:gd name="T38" fmla="*/ 7 w 31"/>
                  <a:gd name="T39" fmla="*/ 7 h 30"/>
                  <a:gd name="T40" fmla="*/ 7 w 31"/>
                  <a:gd name="T41" fmla="*/ 7 h 30"/>
                  <a:gd name="T42" fmla="*/ 7 w 31"/>
                  <a:gd name="T43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30">
                    <a:moveTo>
                      <a:pt x="3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29" y="30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5"/>
                      <a:pt x="31" y="25"/>
                    </a:cubicBezTo>
                    <a:cubicBezTo>
                      <a:pt x="31" y="11"/>
                      <a:pt x="20" y="0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1" y="30"/>
                      <a:pt x="3" y="30"/>
                    </a:cubicBezTo>
                    <a:close/>
                    <a:moveTo>
                      <a:pt x="7" y="7"/>
                    </a:moveTo>
                    <a:cubicBezTo>
                      <a:pt x="15" y="8"/>
                      <a:pt x="22" y="15"/>
                      <a:pt x="23" y="23"/>
                    </a:cubicBezTo>
                    <a:cubicBezTo>
                      <a:pt x="7" y="23"/>
                      <a:pt x="7" y="23"/>
                      <a:pt x="7" y="23"/>
                    </a:cubicBezTo>
                    <a:lnTo>
                      <a:pt x="7" y="7"/>
                    </a:lnTo>
                    <a:close/>
                    <a:moveTo>
                      <a:pt x="7" y="7"/>
                    </a:moveTo>
                    <a:cubicBezTo>
                      <a:pt x="7" y="7"/>
                      <a:pt x="7" y="7"/>
                      <a:pt x="7" y="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5855114" y="4215622"/>
            <a:ext cx="5663786" cy="710213"/>
            <a:chOff x="5855114" y="4215622"/>
            <a:chExt cx="5663786" cy="710213"/>
          </a:xfrm>
        </p:grpSpPr>
        <p:grpSp>
          <p:nvGrpSpPr>
            <p:cNvPr id="9" name="íslîḋè"/>
            <p:cNvGrpSpPr/>
            <p:nvPr/>
          </p:nvGrpSpPr>
          <p:grpSpPr>
            <a:xfrm>
              <a:off x="5855114" y="4215622"/>
              <a:ext cx="5663786" cy="710213"/>
              <a:chOff x="5855114" y="2248887"/>
              <a:chExt cx="5663786" cy="710213"/>
            </a:xfrm>
          </p:grpSpPr>
          <p:sp>
            <p:nvSpPr>
              <p:cNvPr id="21" name="ïśḷiďe"/>
              <p:cNvSpPr/>
              <p:nvPr/>
            </p:nvSpPr>
            <p:spPr>
              <a:xfrm>
                <a:off x="5855114" y="2366661"/>
                <a:ext cx="474664" cy="474664"/>
              </a:xfrm>
              <a:prstGeom prst="ellipse">
                <a:avLst/>
              </a:prstGeom>
              <a:solidFill>
                <a:schemeClr val="dk2">
                  <a:lumMod val="100000"/>
                </a:schemeClr>
              </a:solidFill>
              <a:ln w="190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grpSp>
            <p:nvGrpSpPr>
              <p:cNvPr id="18" name="ïsḻïḍé"/>
              <p:cNvGrpSpPr/>
              <p:nvPr/>
            </p:nvGrpSpPr>
            <p:grpSpPr>
              <a:xfrm>
                <a:off x="6415764" y="2248887"/>
                <a:ext cx="5103136" cy="710213"/>
                <a:chOff x="660400" y="2248887"/>
                <a:chExt cx="5081387" cy="710213"/>
              </a:xfrm>
            </p:grpSpPr>
            <p:sp>
              <p:nvSpPr>
                <p:cNvPr id="19" name="îṣļîḓè"/>
                <p:cNvSpPr/>
                <p:nvPr/>
              </p:nvSpPr>
              <p:spPr bwMode="auto">
                <a:xfrm>
                  <a:off x="660400" y="2597522"/>
                  <a:ext cx="5081387" cy="36157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Biểu </a:t>
                  </a:r>
                  <a:r>
                    <a:rPr lang="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đ</a:t>
                  </a:r>
                  <a:r>
                    <a:rPr lang="en-US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ồ sơ bộ hoặc bullet thống kê câu </a:t>
                  </a:r>
                  <a:r>
                    <a:rPr lang="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đ</a:t>
                  </a:r>
                  <a:r>
                    <a:rPr lang="en-US" altLang="en-US" sz="10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úng</a:t>
                  </a:r>
                  <a:endParaRPr lang="en-US" alt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思源黑体" panose="020B0400000000000000" pitchFamily="34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思源黑体" panose="020B0400000000000000" pitchFamily="34" charset="-122"/>
                  </a:endParaRPr>
                </a:p>
              </p:txBody>
            </p:sp>
            <p:sp>
              <p:nvSpPr>
                <p:cNvPr id="20" name="ïṣ1îḋè"/>
                <p:cNvSpPr/>
                <p:nvPr/>
              </p:nvSpPr>
              <p:spPr>
                <a:xfrm>
                  <a:off x="660400" y="2248887"/>
                  <a:ext cx="5081387" cy="345340"/>
                </a:xfrm>
                <a:prstGeom prst="rect">
                  <a:avLst/>
                </a:prstGeom>
                <a:noFill/>
                <a:ln w="3175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</a:pPr>
                  <a:r>
                    <a:rPr lang="en-US" altLang="en-US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 Thống kê kết quả</a:t>
                  </a:r>
                  <a:endParaRPr lang="en-US" altLang="en-US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7" name="Freeform 74"/>
            <p:cNvSpPr>
              <a:spLocks noEditPoints="1"/>
            </p:cNvSpPr>
            <p:nvPr/>
          </p:nvSpPr>
          <p:spPr bwMode="auto">
            <a:xfrm>
              <a:off x="5989819" y="4449466"/>
              <a:ext cx="220170" cy="221272"/>
            </a:xfrm>
            <a:custGeom>
              <a:avLst/>
              <a:gdLst>
                <a:gd name="T0" fmla="*/ 57 w 75"/>
                <a:gd name="T1" fmla="*/ 22 h 75"/>
                <a:gd name="T2" fmla="*/ 18 w 75"/>
                <a:gd name="T3" fmla="*/ 22 h 75"/>
                <a:gd name="T4" fmla="*/ 15 w 75"/>
                <a:gd name="T5" fmla="*/ 19 h 75"/>
                <a:gd name="T6" fmla="*/ 18 w 75"/>
                <a:gd name="T7" fmla="*/ 15 h 75"/>
                <a:gd name="T8" fmla="*/ 57 w 75"/>
                <a:gd name="T9" fmla="*/ 15 h 75"/>
                <a:gd name="T10" fmla="*/ 61 w 75"/>
                <a:gd name="T11" fmla="*/ 19 h 75"/>
                <a:gd name="T12" fmla="*/ 57 w 75"/>
                <a:gd name="T13" fmla="*/ 22 h 75"/>
                <a:gd name="T14" fmla="*/ 57 w 75"/>
                <a:gd name="T15" fmla="*/ 41 h 75"/>
                <a:gd name="T16" fmla="*/ 48 w 75"/>
                <a:gd name="T17" fmla="*/ 41 h 75"/>
                <a:gd name="T18" fmla="*/ 45 w 75"/>
                <a:gd name="T19" fmla="*/ 37 h 75"/>
                <a:gd name="T20" fmla="*/ 48 w 75"/>
                <a:gd name="T21" fmla="*/ 33 h 75"/>
                <a:gd name="T22" fmla="*/ 57 w 75"/>
                <a:gd name="T23" fmla="*/ 33 h 75"/>
                <a:gd name="T24" fmla="*/ 61 w 75"/>
                <a:gd name="T25" fmla="*/ 37 h 75"/>
                <a:gd name="T26" fmla="*/ 57 w 75"/>
                <a:gd name="T27" fmla="*/ 41 h 75"/>
                <a:gd name="T28" fmla="*/ 57 w 75"/>
                <a:gd name="T29" fmla="*/ 59 h 75"/>
                <a:gd name="T30" fmla="*/ 48 w 75"/>
                <a:gd name="T31" fmla="*/ 59 h 75"/>
                <a:gd name="T32" fmla="*/ 45 w 75"/>
                <a:gd name="T33" fmla="*/ 55 h 75"/>
                <a:gd name="T34" fmla="*/ 48 w 75"/>
                <a:gd name="T35" fmla="*/ 52 h 75"/>
                <a:gd name="T36" fmla="*/ 57 w 75"/>
                <a:gd name="T37" fmla="*/ 52 h 75"/>
                <a:gd name="T38" fmla="*/ 61 w 75"/>
                <a:gd name="T39" fmla="*/ 55 h 75"/>
                <a:gd name="T40" fmla="*/ 57 w 75"/>
                <a:gd name="T41" fmla="*/ 59 h 75"/>
                <a:gd name="T42" fmla="*/ 22 w 75"/>
                <a:gd name="T43" fmla="*/ 52 h 75"/>
                <a:gd name="T44" fmla="*/ 33 w 75"/>
                <a:gd name="T45" fmla="*/ 52 h 75"/>
                <a:gd name="T46" fmla="*/ 33 w 75"/>
                <a:gd name="T47" fmla="*/ 36 h 75"/>
                <a:gd name="T48" fmla="*/ 22 w 75"/>
                <a:gd name="T49" fmla="*/ 36 h 75"/>
                <a:gd name="T50" fmla="*/ 22 w 75"/>
                <a:gd name="T51" fmla="*/ 52 h 75"/>
                <a:gd name="T52" fmla="*/ 36 w 75"/>
                <a:gd name="T53" fmla="*/ 59 h 75"/>
                <a:gd name="T54" fmla="*/ 18 w 75"/>
                <a:gd name="T55" fmla="*/ 59 h 75"/>
                <a:gd name="T56" fmla="*/ 16 w 75"/>
                <a:gd name="T57" fmla="*/ 58 h 75"/>
                <a:gd name="T58" fmla="*/ 15 w 75"/>
                <a:gd name="T59" fmla="*/ 55 h 75"/>
                <a:gd name="T60" fmla="*/ 15 w 75"/>
                <a:gd name="T61" fmla="*/ 33 h 75"/>
                <a:gd name="T62" fmla="*/ 16 w 75"/>
                <a:gd name="T63" fmla="*/ 30 h 75"/>
                <a:gd name="T64" fmla="*/ 18 w 75"/>
                <a:gd name="T65" fmla="*/ 29 h 75"/>
                <a:gd name="T66" fmla="*/ 36 w 75"/>
                <a:gd name="T67" fmla="*/ 29 h 75"/>
                <a:gd name="T68" fmla="*/ 39 w 75"/>
                <a:gd name="T69" fmla="*/ 30 h 75"/>
                <a:gd name="T70" fmla="*/ 40 w 75"/>
                <a:gd name="T71" fmla="*/ 33 h 75"/>
                <a:gd name="T72" fmla="*/ 40 w 75"/>
                <a:gd name="T73" fmla="*/ 55 h 75"/>
                <a:gd name="T74" fmla="*/ 39 w 75"/>
                <a:gd name="T75" fmla="*/ 58 h 75"/>
                <a:gd name="T76" fmla="*/ 36 w 75"/>
                <a:gd name="T77" fmla="*/ 59 h 75"/>
                <a:gd name="T78" fmla="*/ 7 w 75"/>
                <a:gd name="T79" fmla="*/ 68 h 75"/>
                <a:gd name="T80" fmla="*/ 68 w 75"/>
                <a:gd name="T81" fmla="*/ 68 h 75"/>
                <a:gd name="T82" fmla="*/ 68 w 75"/>
                <a:gd name="T83" fmla="*/ 7 h 75"/>
                <a:gd name="T84" fmla="*/ 7 w 75"/>
                <a:gd name="T85" fmla="*/ 7 h 75"/>
                <a:gd name="T86" fmla="*/ 7 w 75"/>
                <a:gd name="T87" fmla="*/ 68 h 75"/>
                <a:gd name="T88" fmla="*/ 72 w 75"/>
                <a:gd name="T89" fmla="*/ 75 h 75"/>
                <a:gd name="T90" fmla="*/ 4 w 75"/>
                <a:gd name="T91" fmla="*/ 75 h 75"/>
                <a:gd name="T92" fmla="*/ 0 w 75"/>
                <a:gd name="T93" fmla="*/ 72 h 75"/>
                <a:gd name="T94" fmla="*/ 0 w 75"/>
                <a:gd name="T95" fmla="*/ 3 h 75"/>
                <a:gd name="T96" fmla="*/ 4 w 75"/>
                <a:gd name="T97" fmla="*/ 0 h 75"/>
                <a:gd name="T98" fmla="*/ 72 w 75"/>
                <a:gd name="T99" fmla="*/ 0 h 75"/>
                <a:gd name="T100" fmla="*/ 75 w 75"/>
                <a:gd name="T101" fmla="*/ 3 h 75"/>
                <a:gd name="T102" fmla="*/ 75 w 75"/>
                <a:gd name="T103" fmla="*/ 72 h 75"/>
                <a:gd name="T104" fmla="*/ 72 w 75"/>
                <a:gd name="T105" fmla="*/ 75 h 75"/>
                <a:gd name="T106" fmla="*/ 72 w 75"/>
                <a:gd name="T107" fmla="*/ 75 h 75"/>
                <a:gd name="T108" fmla="*/ 72 w 75"/>
                <a:gd name="T10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5" h="75">
                  <a:moveTo>
                    <a:pt x="57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5" y="21"/>
                    <a:pt x="15" y="19"/>
                  </a:cubicBezTo>
                  <a:cubicBezTo>
                    <a:pt x="15" y="17"/>
                    <a:pt x="17" y="15"/>
                    <a:pt x="1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9" y="15"/>
                    <a:pt x="61" y="17"/>
                    <a:pt x="61" y="19"/>
                  </a:cubicBezTo>
                  <a:cubicBezTo>
                    <a:pt x="61" y="21"/>
                    <a:pt x="59" y="22"/>
                    <a:pt x="57" y="22"/>
                  </a:cubicBezTo>
                  <a:close/>
                  <a:moveTo>
                    <a:pt x="57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6" y="41"/>
                    <a:pt x="45" y="39"/>
                    <a:pt x="45" y="37"/>
                  </a:cubicBezTo>
                  <a:cubicBezTo>
                    <a:pt x="45" y="35"/>
                    <a:pt x="46" y="33"/>
                    <a:pt x="4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9" y="33"/>
                    <a:pt x="61" y="35"/>
                    <a:pt x="61" y="37"/>
                  </a:cubicBezTo>
                  <a:cubicBezTo>
                    <a:pt x="61" y="39"/>
                    <a:pt x="59" y="41"/>
                    <a:pt x="57" y="41"/>
                  </a:cubicBezTo>
                  <a:close/>
                  <a:moveTo>
                    <a:pt x="57" y="59"/>
                  </a:moveTo>
                  <a:cubicBezTo>
                    <a:pt x="48" y="59"/>
                    <a:pt x="48" y="59"/>
                    <a:pt x="48" y="59"/>
                  </a:cubicBezTo>
                  <a:cubicBezTo>
                    <a:pt x="46" y="59"/>
                    <a:pt x="45" y="57"/>
                    <a:pt x="45" y="55"/>
                  </a:cubicBezTo>
                  <a:cubicBezTo>
                    <a:pt x="45" y="53"/>
                    <a:pt x="46" y="52"/>
                    <a:pt x="48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52"/>
                    <a:pt x="61" y="53"/>
                    <a:pt x="61" y="55"/>
                  </a:cubicBezTo>
                  <a:cubicBezTo>
                    <a:pt x="61" y="57"/>
                    <a:pt x="59" y="59"/>
                    <a:pt x="57" y="59"/>
                  </a:cubicBezTo>
                  <a:close/>
                  <a:moveTo>
                    <a:pt x="22" y="52"/>
                  </a:moveTo>
                  <a:cubicBezTo>
                    <a:pt x="33" y="52"/>
                    <a:pt x="33" y="52"/>
                    <a:pt x="33" y="52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52"/>
                  </a:lnTo>
                  <a:close/>
                  <a:moveTo>
                    <a:pt x="36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7" y="58"/>
                    <a:pt x="16" y="58"/>
                  </a:cubicBezTo>
                  <a:cubicBezTo>
                    <a:pt x="15" y="57"/>
                    <a:pt x="15" y="56"/>
                    <a:pt x="15" y="5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5" y="31"/>
                    <a:pt x="16" y="30"/>
                  </a:cubicBezTo>
                  <a:cubicBezTo>
                    <a:pt x="17" y="30"/>
                    <a:pt x="18" y="29"/>
                    <a:pt x="18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9"/>
                    <a:pt x="38" y="30"/>
                    <a:pt x="39" y="30"/>
                  </a:cubicBezTo>
                  <a:cubicBezTo>
                    <a:pt x="39" y="31"/>
                    <a:pt x="40" y="32"/>
                    <a:pt x="40" y="33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6"/>
                    <a:pt x="39" y="57"/>
                    <a:pt x="39" y="58"/>
                  </a:cubicBezTo>
                  <a:cubicBezTo>
                    <a:pt x="38" y="58"/>
                    <a:pt x="37" y="59"/>
                    <a:pt x="36" y="59"/>
                  </a:cubicBezTo>
                  <a:close/>
                  <a:moveTo>
                    <a:pt x="7" y="68"/>
                  </a:moveTo>
                  <a:cubicBezTo>
                    <a:pt x="68" y="68"/>
                    <a:pt x="68" y="68"/>
                    <a:pt x="68" y="6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8"/>
                    <a:pt x="7" y="68"/>
                    <a:pt x="7" y="68"/>
                  </a:cubicBezTo>
                  <a:close/>
                  <a:moveTo>
                    <a:pt x="72" y="75"/>
                  </a:moveTo>
                  <a:cubicBezTo>
                    <a:pt x="4" y="75"/>
                    <a:pt x="4" y="75"/>
                    <a:pt x="4" y="75"/>
                  </a:cubicBezTo>
                  <a:cubicBezTo>
                    <a:pt x="2" y="75"/>
                    <a:pt x="0" y="74"/>
                    <a:pt x="0" y="7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5" y="2"/>
                    <a:pt x="75" y="3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4"/>
                    <a:pt x="74" y="75"/>
                    <a:pt x="72" y="75"/>
                  </a:cubicBezTo>
                  <a:close/>
                  <a:moveTo>
                    <a:pt x="72" y="75"/>
                  </a:moveTo>
                  <a:cubicBezTo>
                    <a:pt x="72" y="75"/>
                    <a:pt x="72" y="75"/>
                    <a:pt x="72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0400" y="5150411"/>
            <a:ext cx="5663786" cy="710213"/>
            <a:chOff x="660400" y="5150411"/>
            <a:chExt cx="5663786" cy="710213"/>
          </a:xfrm>
        </p:grpSpPr>
        <p:grpSp>
          <p:nvGrpSpPr>
            <p:cNvPr id="10" name="îṣļîḋé"/>
            <p:cNvGrpSpPr/>
            <p:nvPr/>
          </p:nvGrpSpPr>
          <p:grpSpPr>
            <a:xfrm>
              <a:off x="660400" y="5150411"/>
              <a:ext cx="5663786" cy="710213"/>
              <a:chOff x="660400" y="5381471"/>
              <a:chExt cx="5663786" cy="710213"/>
            </a:xfrm>
          </p:grpSpPr>
          <p:sp>
            <p:nvSpPr>
              <p:cNvPr id="15" name="î$ḻíḑè"/>
              <p:cNvSpPr/>
              <p:nvPr/>
            </p:nvSpPr>
            <p:spPr>
              <a:xfrm>
                <a:off x="5849522" y="5499245"/>
                <a:ext cx="474664" cy="474664"/>
              </a:xfrm>
              <a:prstGeom prst="ellipse">
                <a:avLst/>
              </a:prstGeom>
              <a:solidFill>
                <a:schemeClr val="dk2">
                  <a:lumMod val="100000"/>
                </a:schemeClr>
              </a:solidFill>
              <a:ln w="190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grpSp>
            <p:nvGrpSpPr>
              <p:cNvPr id="12" name="íṣḻïḑe"/>
              <p:cNvGrpSpPr/>
              <p:nvPr/>
            </p:nvGrpSpPr>
            <p:grpSpPr>
              <a:xfrm>
                <a:off x="660400" y="5381471"/>
                <a:ext cx="5103136" cy="710213"/>
                <a:chOff x="660400" y="2248887"/>
                <a:chExt cx="5081387" cy="710213"/>
              </a:xfrm>
            </p:grpSpPr>
            <p:sp>
              <p:nvSpPr>
                <p:cNvPr id="13" name="iṩḻiḋe"/>
                <p:cNvSpPr/>
                <p:nvPr/>
              </p:nvSpPr>
              <p:spPr bwMode="auto">
                <a:xfrm>
                  <a:off x="660400" y="2597522"/>
                  <a:ext cx="5081387" cy="36157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 fontScale="5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r>
                    <a:rPr lang="en-US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Mức </a:t>
                  </a:r>
                  <a:r>
                    <a:rPr lang="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đ</a:t>
                  </a:r>
                  <a:r>
                    <a:rPr lang="en-US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ộ yêu thích sách, thời gian </a:t>
                  </a:r>
                  <a:r>
                    <a:rPr lang="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đ</a:t>
                  </a:r>
                  <a:r>
                    <a:rPr lang="en-US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ọc trung bình, thể loại </a:t>
                  </a:r>
                  <a:r>
                    <a:rPr lang="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ư</a:t>
                  </a:r>
                  <a:r>
                    <a:rPr lang="en-US" altLang="en-US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a chuộng</a:t>
                  </a:r>
                  <a:endParaRPr lang="en-US" altLang="en-US" sz="1000" dirty="0">
                    <a:solidFill>
                      <a:schemeClr val="accent4">
                        <a:lumMod val="10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思源黑体" panose="020B0400000000000000" pitchFamily="34" charset="-122"/>
                  </a:endParaRPr>
                </a:p>
                <a:p>
                  <a:pPr algn="r">
                    <a:lnSpc>
                      <a:spcPct val="150000"/>
                    </a:lnSpc>
                  </a:pPr>
                  <a:r>
                    <a:rPr lang="en-US" altLang="zh-CN" sz="1000" dirty="0">
                      <a:solidFill>
                        <a:schemeClr val="accent4">
                          <a:lumMod val="10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思源黑体" panose="020B0400000000000000" pitchFamily="34" charset="-122"/>
                    </a:rPr>
                    <a:t> </a:t>
                  </a:r>
                  <a:endParaRPr lang="en-US" altLang="zh-CN" sz="1000" dirty="0">
                    <a:solidFill>
                      <a:schemeClr val="accent4">
                        <a:lumMod val="10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思源黑体" panose="020B0400000000000000" pitchFamily="34" charset="-122"/>
                  </a:endParaRPr>
                </a:p>
              </p:txBody>
            </p:sp>
            <p:sp>
              <p:nvSpPr>
                <p:cNvPr id="14" name="isľïďé"/>
                <p:cNvSpPr/>
                <p:nvPr/>
              </p:nvSpPr>
              <p:spPr>
                <a:xfrm>
                  <a:off x="660400" y="2248887"/>
                  <a:ext cx="5081387" cy="345340"/>
                </a:xfrm>
                <a:prstGeom prst="rect">
                  <a:avLst/>
                </a:prstGeom>
                <a:noFill/>
                <a:ln w="3175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r" fontAlgn="base">
                    <a:lnSpc>
                      <a:spcPct val="120000"/>
                    </a:lnSpc>
                  </a:pPr>
                  <a:r>
                    <a:rPr lang="en-US" altLang="en-US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Phân tích kỹ n</a:t>
                  </a:r>
                  <a:r>
                    <a:rPr lang="" altLang="en-US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ă</a:t>
                  </a:r>
                  <a:r>
                    <a:rPr lang="en-US" altLang="en-US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ng </a:t>
                  </a:r>
                  <a:r>
                    <a:rPr lang="" altLang="en-US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đ</a:t>
                  </a:r>
                  <a:r>
                    <a:rPr lang="en-US" altLang="en-US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Arial" panose="020B0604020202020204" pitchFamily="34" charset="0"/>
                    </a:rPr>
                    <a:t>ọc</a:t>
                  </a:r>
                  <a:endParaRPr lang="en-US" alt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endParaRPr>
                </a:p>
                <a:p>
                  <a:pPr algn="r" fontAlgn="base">
                    <a:lnSpc>
                      <a:spcPct val="120000"/>
                    </a:lnSpc>
                  </a:pPr>
                  <a:endParaRPr lang="en-US" alt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8" name="组合 47"/>
            <p:cNvGrpSpPr/>
            <p:nvPr/>
          </p:nvGrpSpPr>
          <p:grpSpPr>
            <a:xfrm>
              <a:off x="5979521" y="5397634"/>
              <a:ext cx="214666" cy="215766"/>
              <a:chOff x="5083176" y="4559300"/>
              <a:chExt cx="309563" cy="311150"/>
            </a:xfrm>
            <a:solidFill>
              <a:schemeClr val="bg1"/>
            </a:solidFill>
          </p:grpSpPr>
          <p:sp>
            <p:nvSpPr>
              <p:cNvPr id="49" name="Freeform 82"/>
              <p:cNvSpPr>
                <a:spLocks noEditPoints="1"/>
              </p:cNvSpPr>
              <p:nvPr/>
            </p:nvSpPr>
            <p:spPr bwMode="auto">
              <a:xfrm>
                <a:off x="5083176" y="4559300"/>
                <a:ext cx="309563" cy="311150"/>
              </a:xfrm>
              <a:custGeom>
                <a:avLst/>
                <a:gdLst>
                  <a:gd name="T0" fmla="*/ 62 w 73"/>
                  <a:gd name="T1" fmla="*/ 10 h 73"/>
                  <a:gd name="T2" fmla="*/ 53 w 73"/>
                  <a:gd name="T3" fmla="*/ 10 h 73"/>
                  <a:gd name="T4" fmla="*/ 53 w 73"/>
                  <a:gd name="T5" fmla="*/ 4 h 73"/>
                  <a:gd name="T6" fmla="*/ 50 w 73"/>
                  <a:gd name="T7" fmla="*/ 0 h 73"/>
                  <a:gd name="T8" fmla="*/ 46 w 73"/>
                  <a:gd name="T9" fmla="*/ 4 h 73"/>
                  <a:gd name="T10" fmla="*/ 46 w 73"/>
                  <a:gd name="T11" fmla="*/ 10 h 73"/>
                  <a:gd name="T12" fmla="*/ 27 w 73"/>
                  <a:gd name="T13" fmla="*/ 10 h 73"/>
                  <a:gd name="T14" fmla="*/ 27 w 73"/>
                  <a:gd name="T15" fmla="*/ 4 h 73"/>
                  <a:gd name="T16" fmla="*/ 23 w 73"/>
                  <a:gd name="T17" fmla="*/ 0 h 73"/>
                  <a:gd name="T18" fmla="*/ 19 w 73"/>
                  <a:gd name="T19" fmla="*/ 4 h 73"/>
                  <a:gd name="T20" fmla="*/ 19 w 73"/>
                  <a:gd name="T21" fmla="*/ 10 h 73"/>
                  <a:gd name="T22" fmla="*/ 11 w 73"/>
                  <a:gd name="T23" fmla="*/ 10 h 73"/>
                  <a:gd name="T24" fmla="*/ 0 w 73"/>
                  <a:gd name="T25" fmla="*/ 21 h 73"/>
                  <a:gd name="T26" fmla="*/ 0 w 73"/>
                  <a:gd name="T27" fmla="*/ 62 h 73"/>
                  <a:gd name="T28" fmla="*/ 11 w 73"/>
                  <a:gd name="T29" fmla="*/ 73 h 73"/>
                  <a:gd name="T30" fmla="*/ 62 w 73"/>
                  <a:gd name="T31" fmla="*/ 73 h 73"/>
                  <a:gd name="T32" fmla="*/ 73 w 73"/>
                  <a:gd name="T33" fmla="*/ 62 h 73"/>
                  <a:gd name="T34" fmla="*/ 73 w 73"/>
                  <a:gd name="T35" fmla="*/ 21 h 73"/>
                  <a:gd name="T36" fmla="*/ 62 w 73"/>
                  <a:gd name="T37" fmla="*/ 10 h 73"/>
                  <a:gd name="T38" fmla="*/ 66 w 73"/>
                  <a:gd name="T39" fmla="*/ 62 h 73"/>
                  <a:gd name="T40" fmla="*/ 62 w 73"/>
                  <a:gd name="T41" fmla="*/ 66 h 73"/>
                  <a:gd name="T42" fmla="*/ 11 w 73"/>
                  <a:gd name="T43" fmla="*/ 66 h 73"/>
                  <a:gd name="T44" fmla="*/ 7 w 73"/>
                  <a:gd name="T45" fmla="*/ 62 h 73"/>
                  <a:gd name="T46" fmla="*/ 7 w 73"/>
                  <a:gd name="T47" fmla="*/ 21 h 73"/>
                  <a:gd name="T48" fmla="*/ 11 w 73"/>
                  <a:gd name="T49" fmla="*/ 17 h 73"/>
                  <a:gd name="T50" fmla="*/ 19 w 73"/>
                  <a:gd name="T51" fmla="*/ 17 h 73"/>
                  <a:gd name="T52" fmla="*/ 19 w 73"/>
                  <a:gd name="T53" fmla="*/ 18 h 73"/>
                  <a:gd name="T54" fmla="*/ 23 w 73"/>
                  <a:gd name="T55" fmla="*/ 22 h 73"/>
                  <a:gd name="T56" fmla="*/ 27 w 73"/>
                  <a:gd name="T57" fmla="*/ 18 h 73"/>
                  <a:gd name="T58" fmla="*/ 27 w 73"/>
                  <a:gd name="T59" fmla="*/ 17 h 73"/>
                  <a:gd name="T60" fmla="*/ 46 w 73"/>
                  <a:gd name="T61" fmla="*/ 17 h 73"/>
                  <a:gd name="T62" fmla="*/ 46 w 73"/>
                  <a:gd name="T63" fmla="*/ 18 h 73"/>
                  <a:gd name="T64" fmla="*/ 50 w 73"/>
                  <a:gd name="T65" fmla="*/ 22 h 73"/>
                  <a:gd name="T66" fmla="*/ 53 w 73"/>
                  <a:gd name="T67" fmla="*/ 18 h 73"/>
                  <a:gd name="T68" fmla="*/ 53 w 73"/>
                  <a:gd name="T69" fmla="*/ 17 h 73"/>
                  <a:gd name="T70" fmla="*/ 62 w 73"/>
                  <a:gd name="T71" fmla="*/ 17 h 73"/>
                  <a:gd name="T72" fmla="*/ 66 w 73"/>
                  <a:gd name="T73" fmla="*/ 21 h 73"/>
                  <a:gd name="T74" fmla="*/ 66 w 73"/>
                  <a:gd name="T75" fmla="*/ 62 h 73"/>
                  <a:gd name="T76" fmla="*/ 66 w 73"/>
                  <a:gd name="T77" fmla="*/ 62 h 73"/>
                  <a:gd name="T78" fmla="*/ 66 w 73"/>
                  <a:gd name="T79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" h="73">
                    <a:moveTo>
                      <a:pt x="62" y="10"/>
                    </a:move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3" y="2"/>
                      <a:pt x="52" y="0"/>
                      <a:pt x="50" y="0"/>
                    </a:cubicBezTo>
                    <a:cubicBezTo>
                      <a:pt x="48" y="0"/>
                      <a:pt x="46" y="2"/>
                      <a:pt x="46" y="4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ubicBezTo>
                      <a:pt x="21" y="0"/>
                      <a:pt x="19" y="2"/>
                      <a:pt x="19" y="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5" y="10"/>
                      <a:pt x="0" y="15"/>
                      <a:pt x="0" y="2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8"/>
                      <a:pt x="5" y="73"/>
                      <a:pt x="11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8" y="73"/>
                      <a:pt x="73" y="68"/>
                      <a:pt x="73" y="62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15"/>
                      <a:pt x="68" y="10"/>
                      <a:pt x="62" y="10"/>
                    </a:cubicBezTo>
                    <a:close/>
                    <a:moveTo>
                      <a:pt x="66" y="62"/>
                    </a:moveTo>
                    <a:cubicBezTo>
                      <a:pt x="66" y="64"/>
                      <a:pt x="64" y="66"/>
                      <a:pt x="6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9" y="66"/>
                      <a:pt x="7" y="64"/>
                      <a:pt x="7" y="6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19"/>
                      <a:pt x="9" y="17"/>
                      <a:pt x="11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21" y="22"/>
                      <a:pt x="23" y="22"/>
                    </a:cubicBezTo>
                    <a:cubicBezTo>
                      <a:pt x="25" y="22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20"/>
                      <a:pt x="48" y="22"/>
                      <a:pt x="50" y="22"/>
                    </a:cubicBezTo>
                    <a:cubicBezTo>
                      <a:pt x="52" y="22"/>
                      <a:pt x="53" y="20"/>
                      <a:pt x="53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4" y="17"/>
                      <a:pt x="66" y="19"/>
                      <a:pt x="66" y="21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66" y="62"/>
                    </a:moveTo>
                    <a:cubicBezTo>
                      <a:pt x="66" y="62"/>
                      <a:pt x="66" y="62"/>
                      <a:pt x="66" y="6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50" name="Freeform 83"/>
              <p:cNvSpPr>
                <a:spLocks noEditPoints="1"/>
              </p:cNvSpPr>
              <p:nvPr/>
            </p:nvSpPr>
            <p:spPr bwMode="auto">
              <a:xfrm>
                <a:off x="5137151" y="4683125"/>
                <a:ext cx="47625" cy="47625"/>
              </a:xfrm>
              <a:custGeom>
                <a:avLst/>
                <a:gdLst>
                  <a:gd name="T0" fmla="*/ 0 w 11"/>
                  <a:gd name="T1" fmla="*/ 5 h 11"/>
                  <a:gd name="T2" fmla="*/ 3 w 11"/>
                  <a:gd name="T3" fmla="*/ 10 h 11"/>
                  <a:gd name="T4" fmla="*/ 8 w 11"/>
                  <a:gd name="T5" fmla="*/ 10 h 11"/>
                  <a:gd name="T6" fmla="*/ 11 w 11"/>
                  <a:gd name="T7" fmla="*/ 5 h 11"/>
                  <a:gd name="T8" fmla="*/ 5 w 11"/>
                  <a:gd name="T9" fmla="*/ 0 h 11"/>
                  <a:gd name="T10" fmla="*/ 0 w 11"/>
                  <a:gd name="T11" fmla="*/ 5 h 11"/>
                  <a:gd name="T12" fmla="*/ 0 w 11"/>
                  <a:gd name="T13" fmla="*/ 5 h 11"/>
                  <a:gd name="T14" fmla="*/ 0 w 11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1">
                    <a:moveTo>
                      <a:pt x="0" y="5"/>
                    </a:moveTo>
                    <a:cubicBezTo>
                      <a:pt x="0" y="7"/>
                      <a:pt x="1" y="9"/>
                      <a:pt x="3" y="10"/>
                    </a:cubicBezTo>
                    <a:cubicBezTo>
                      <a:pt x="4" y="11"/>
                      <a:pt x="7" y="11"/>
                      <a:pt x="8" y="10"/>
                    </a:cubicBezTo>
                    <a:cubicBezTo>
                      <a:pt x="10" y="9"/>
                      <a:pt x="11" y="7"/>
                      <a:pt x="11" y="5"/>
                    </a:cubicBezTo>
                    <a:cubicBezTo>
                      <a:pt x="11" y="2"/>
                      <a:pt x="9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51" name="Freeform 84"/>
              <p:cNvSpPr>
                <a:spLocks noEditPoints="1"/>
              </p:cNvSpPr>
              <p:nvPr/>
            </p:nvSpPr>
            <p:spPr bwMode="auto">
              <a:xfrm>
                <a:off x="5213351" y="4683125"/>
                <a:ext cx="47625" cy="47625"/>
              </a:xfrm>
              <a:custGeom>
                <a:avLst/>
                <a:gdLst>
                  <a:gd name="T0" fmla="*/ 0 w 11"/>
                  <a:gd name="T1" fmla="*/ 5 h 11"/>
                  <a:gd name="T2" fmla="*/ 2 w 11"/>
                  <a:gd name="T3" fmla="*/ 10 h 11"/>
                  <a:gd name="T4" fmla="*/ 8 w 11"/>
                  <a:gd name="T5" fmla="*/ 10 h 11"/>
                  <a:gd name="T6" fmla="*/ 11 w 11"/>
                  <a:gd name="T7" fmla="*/ 5 h 11"/>
                  <a:gd name="T8" fmla="*/ 8 w 11"/>
                  <a:gd name="T9" fmla="*/ 1 h 11"/>
                  <a:gd name="T10" fmla="*/ 2 w 11"/>
                  <a:gd name="T11" fmla="*/ 1 h 11"/>
                  <a:gd name="T12" fmla="*/ 0 w 11"/>
                  <a:gd name="T13" fmla="*/ 5 h 11"/>
                  <a:gd name="T14" fmla="*/ 0 w 11"/>
                  <a:gd name="T15" fmla="*/ 5 h 11"/>
                  <a:gd name="T16" fmla="*/ 0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0" y="5"/>
                    </a:moveTo>
                    <a:cubicBezTo>
                      <a:pt x="0" y="7"/>
                      <a:pt x="1" y="9"/>
                      <a:pt x="2" y="10"/>
                    </a:cubicBezTo>
                    <a:cubicBezTo>
                      <a:pt x="4" y="11"/>
                      <a:pt x="6" y="11"/>
                      <a:pt x="8" y="10"/>
                    </a:cubicBezTo>
                    <a:cubicBezTo>
                      <a:pt x="10" y="9"/>
                      <a:pt x="11" y="7"/>
                      <a:pt x="11" y="5"/>
                    </a:cubicBezTo>
                    <a:cubicBezTo>
                      <a:pt x="11" y="3"/>
                      <a:pt x="10" y="2"/>
                      <a:pt x="8" y="1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52" name="Freeform 85"/>
              <p:cNvSpPr>
                <a:spLocks noEditPoints="1"/>
              </p:cNvSpPr>
              <p:nvPr/>
            </p:nvSpPr>
            <p:spPr bwMode="auto">
              <a:xfrm>
                <a:off x="5286376" y="4683125"/>
                <a:ext cx="46038" cy="47625"/>
              </a:xfrm>
              <a:custGeom>
                <a:avLst/>
                <a:gdLst>
                  <a:gd name="T0" fmla="*/ 0 w 11"/>
                  <a:gd name="T1" fmla="*/ 5 h 11"/>
                  <a:gd name="T2" fmla="*/ 3 w 11"/>
                  <a:gd name="T3" fmla="*/ 10 h 11"/>
                  <a:gd name="T4" fmla="*/ 9 w 11"/>
                  <a:gd name="T5" fmla="*/ 10 h 11"/>
                  <a:gd name="T6" fmla="*/ 11 w 11"/>
                  <a:gd name="T7" fmla="*/ 5 h 11"/>
                  <a:gd name="T8" fmla="*/ 9 w 11"/>
                  <a:gd name="T9" fmla="*/ 1 h 11"/>
                  <a:gd name="T10" fmla="*/ 3 w 11"/>
                  <a:gd name="T11" fmla="*/ 1 h 11"/>
                  <a:gd name="T12" fmla="*/ 0 w 11"/>
                  <a:gd name="T13" fmla="*/ 5 h 11"/>
                  <a:gd name="T14" fmla="*/ 0 w 11"/>
                  <a:gd name="T15" fmla="*/ 5 h 11"/>
                  <a:gd name="T16" fmla="*/ 0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0" y="5"/>
                    </a:moveTo>
                    <a:cubicBezTo>
                      <a:pt x="0" y="7"/>
                      <a:pt x="1" y="9"/>
                      <a:pt x="3" y="10"/>
                    </a:cubicBezTo>
                    <a:cubicBezTo>
                      <a:pt x="5" y="11"/>
                      <a:pt x="7" y="11"/>
                      <a:pt x="9" y="10"/>
                    </a:cubicBezTo>
                    <a:cubicBezTo>
                      <a:pt x="10" y="9"/>
                      <a:pt x="11" y="7"/>
                      <a:pt x="11" y="5"/>
                    </a:cubicBezTo>
                    <a:cubicBezTo>
                      <a:pt x="11" y="3"/>
                      <a:pt x="10" y="2"/>
                      <a:pt x="9" y="1"/>
                    </a:cubicBezTo>
                    <a:cubicBezTo>
                      <a:pt x="7" y="0"/>
                      <a:pt x="5" y="0"/>
                      <a:pt x="3" y="1"/>
                    </a:cubicBezTo>
                    <a:cubicBezTo>
                      <a:pt x="1" y="2"/>
                      <a:pt x="0" y="3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53" name="Freeform 86"/>
              <p:cNvSpPr>
                <a:spLocks noEditPoints="1"/>
              </p:cNvSpPr>
              <p:nvPr/>
            </p:nvSpPr>
            <p:spPr bwMode="auto">
              <a:xfrm>
                <a:off x="5137151" y="4759325"/>
                <a:ext cx="47625" cy="47625"/>
              </a:xfrm>
              <a:custGeom>
                <a:avLst/>
                <a:gdLst>
                  <a:gd name="T0" fmla="*/ 0 w 11"/>
                  <a:gd name="T1" fmla="*/ 5 h 11"/>
                  <a:gd name="T2" fmla="*/ 3 w 11"/>
                  <a:gd name="T3" fmla="*/ 10 h 11"/>
                  <a:gd name="T4" fmla="*/ 8 w 11"/>
                  <a:gd name="T5" fmla="*/ 10 h 11"/>
                  <a:gd name="T6" fmla="*/ 11 w 11"/>
                  <a:gd name="T7" fmla="*/ 5 h 11"/>
                  <a:gd name="T8" fmla="*/ 5 w 11"/>
                  <a:gd name="T9" fmla="*/ 0 h 11"/>
                  <a:gd name="T10" fmla="*/ 0 w 11"/>
                  <a:gd name="T11" fmla="*/ 5 h 11"/>
                  <a:gd name="T12" fmla="*/ 0 w 11"/>
                  <a:gd name="T13" fmla="*/ 5 h 11"/>
                  <a:gd name="T14" fmla="*/ 0 w 11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1">
                    <a:moveTo>
                      <a:pt x="0" y="5"/>
                    </a:moveTo>
                    <a:cubicBezTo>
                      <a:pt x="0" y="7"/>
                      <a:pt x="1" y="9"/>
                      <a:pt x="3" y="10"/>
                    </a:cubicBezTo>
                    <a:cubicBezTo>
                      <a:pt x="4" y="11"/>
                      <a:pt x="7" y="11"/>
                      <a:pt x="8" y="10"/>
                    </a:cubicBezTo>
                    <a:cubicBezTo>
                      <a:pt x="10" y="9"/>
                      <a:pt x="11" y="7"/>
                      <a:pt x="11" y="5"/>
                    </a:cubicBezTo>
                    <a:cubicBezTo>
                      <a:pt x="11" y="2"/>
                      <a:pt x="9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54" name="Freeform 87"/>
              <p:cNvSpPr>
                <a:spLocks noEditPoints="1"/>
              </p:cNvSpPr>
              <p:nvPr/>
            </p:nvSpPr>
            <p:spPr bwMode="auto">
              <a:xfrm>
                <a:off x="5213351" y="4756150"/>
                <a:ext cx="47625" cy="50800"/>
              </a:xfrm>
              <a:custGeom>
                <a:avLst/>
                <a:gdLst>
                  <a:gd name="T0" fmla="*/ 0 w 11"/>
                  <a:gd name="T1" fmla="*/ 6 h 12"/>
                  <a:gd name="T2" fmla="*/ 2 w 11"/>
                  <a:gd name="T3" fmla="*/ 11 h 12"/>
                  <a:gd name="T4" fmla="*/ 8 w 11"/>
                  <a:gd name="T5" fmla="*/ 11 h 12"/>
                  <a:gd name="T6" fmla="*/ 11 w 11"/>
                  <a:gd name="T7" fmla="*/ 6 h 12"/>
                  <a:gd name="T8" fmla="*/ 8 w 11"/>
                  <a:gd name="T9" fmla="*/ 1 h 12"/>
                  <a:gd name="T10" fmla="*/ 2 w 11"/>
                  <a:gd name="T11" fmla="*/ 1 h 12"/>
                  <a:gd name="T12" fmla="*/ 0 w 11"/>
                  <a:gd name="T13" fmla="*/ 6 h 12"/>
                  <a:gd name="T14" fmla="*/ 0 w 11"/>
                  <a:gd name="T15" fmla="*/ 6 h 12"/>
                  <a:gd name="T16" fmla="*/ 0 w 11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6" y="12"/>
                      <a:pt x="8" y="11"/>
                    </a:cubicBezTo>
                    <a:cubicBezTo>
                      <a:pt x="10" y="10"/>
                      <a:pt x="11" y="8"/>
                      <a:pt x="11" y="6"/>
                    </a:cubicBezTo>
                    <a:cubicBezTo>
                      <a:pt x="11" y="4"/>
                      <a:pt x="10" y="2"/>
                      <a:pt x="8" y="1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1" y="2"/>
                      <a:pt x="0" y="4"/>
                      <a:pt x="0" y="6"/>
                    </a:cubicBezTo>
                    <a:close/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55" name="Freeform 88"/>
              <p:cNvSpPr>
                <a:spLocks noEditPoints="1"/>
              </p:cNvSpPr>
              <p:nvPr/>
            </p:nvSpPr>
            <p:spPr bwMode="auto">
              <a:xfrm>
                <a:off x="5286376" y="4756150"/>
                <a:ext cx="46038" cy="50800"/>
              </a:xfrm>
              <a:custGeom>
                <a:avLst/>
                <a:gdLst>
                  <a:gd name="T0" fmla="*/ 0 w 11"/>
                  <a:gd name="T1" fmla="*/ 6 h 12"/>
                  <a:gd name="T2" fmla="*/ 3 w 11"/>
                  <a:gd name="T3" fmla="*/ 11 h 12"/>
                  <a:gd name="T4" fmla="*/ 9 w 11"/>
                  <a:gd name="T5" fmla="*/ 11 h 12"/>
                  <a:gd name="T6" fmla="*/ 11 w 11"/>
                  <a:gd name="T7" fmla="*/ 6 h 12"/>
                  <a:gd name="T8" fmla="*/ 9 w 11"/>
                  <a:gd name="T9" fmla="*/ 1 h 12"/>
                  <a:gd name="T10" fmla="*/ 3 w 11"/>
                  <a:gd name="T11" fmla="*/ 1 h 12"/>
                  <a:gd name="T12" fmla="*/ 0 w 11"/>
                  <a:gd name="T13" fmla="*/ 6 h 12"/>
                  <a:gd name="T14" fmla="*/ 0 w 11"/>
                  <a:gd name="T15" fmla="*/ 6 h 12"/>
                  <a:gd name="T16" fmla="*/ 0 w 11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cubicBezTo>
                      <a:pt x="0" y="8"/>
                      <a:pt x="1" y="10"/>
                      <a:pt x="3" y="11"/>
                    </a:cubicBezTo>
                    <a:cubicBezTo>
                      <a:pt x="5" y="12"/>
                      <a:pt x="7" y="12"/>
                      <a:pt x="9" y="11"/>
                    </a:cubicBezTo>
                    <a:cubicBezTo>
                      <a:pt x="10" y="10"/>
                      <a:pt x="11" y="8"/>
                      <a:pt x="11" y="6"/>
                    </a:cubicBezTo>
                    <a:cubicBezTo>
                      <a:pt x="11" y="4"/>
                      <a:pt x="10" y="2"/>
                      <a:pt x="9" y="1"/>
                    </a:cubicBezTo>
                    <a:cubicBezTo>
                      <a:pt x="7" y="0"/>
                      <a:pt x="5" y="0"/>
                      <a:pt x="3" y="1"/>
                    </a:cubicBezTo>
                    <a:cubicBezTo>
                      <a:pt x="1" y="2"/>
                      <a:pt x="0" y="4"/>
                      <a:pt x="0" y="6"/>
                    </a:cubicBezTo>
                    <a:close/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</p:grpSp>
      </p:grpSp>
      <p:cxnSp>
        <p:nvCxnSpPr>
          <p:cNvPr id="11" name="直接连接符 10"/>
          <p:cNvCxnSpPr>
            <a:endCxn id="4" idx="1"/>
          </p:cNvCxnSpPr>
          <p:nvPr/>
        </p:nvCxnSpPr>
        <p:spPr>
          <a:xfrm>
            <a:off x="-383458" y="0"/>
            <a:ext cx="6479458" cy="20193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4" idx="1"/>
          </p:cNvCxnSpPr>
          <p:nvPr/>
        </p:nvCxnSpPr>
        <p:spPr>
          <a:xfrm>
            <a:off x="-973394" y="0"/>
            <a:ext cx="7069394" cy="20193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4" idx="1"/>
          </p:cNvCxnSpPr>
          <p:nvPr/>
        </p:nvCxnSpPr>
        <p:spPr>
          <a:xfrm flipH="1">
            <a:off x="6096000" y="0"/>
            <a:ext cx="6343650" cy="201930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4" idx="1"/>
          </p:cNvCxnSpPr>
          <p:nvPr/>
        </p:nvCxnSpPr>
        <p:spPr>
          <a:xfrm flipH="1">
            <a:off x="6096000" y="171450"/>
            <a:ext cx="6479458" cy="184785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eelOff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2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27407" y="3390753"/>
            <a:ext cx="2820670" cy="1124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Mục tiêu khảo sát</a:t>
            </a:r>
            <a:endParaRPr lang="en-US" alt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pPr algn="l" fontAlgn="base">
              <a:lnSpc>
                <a:spcPct val="120000"/>
              </a:lnSpc>
            </a:pPr>
            <a:endParaRPr lang="en-US" alt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7407" y="3998428"/>
            <a:ext cx="517161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27407" y="2617537"/>
            <a:ext cx="23166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PART 01</a:t>
            </a: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r="16698"/>
          <a:stretch>
            <a:fillRect/>
          </a:stretch>
        </p:blipFill>
        <p:spPr>
          <a:blipFill rotWithShape="1">
            <a:blip r:embed="rId2"/>
            <a:stretch>
              <a:fillRect/>
            </a:stretch>
          </a:blipFill>
        </p:spPr>
      </p:pic>
      <p:sp>
        <p:nvSpPr>
          <p:cNvPr id="4" name="Freeform 3"/>
          <p:cNvSpPr/>
          <p:nvPr/>
        </p:nvSpPr>
        <p:spPr>
          <a:xfrm>
            <a:off x="7315200" y="754145"/>
            <a:ext cx="4062953" cy="4958499"/>
          </a:xfrm>
          <a:custGeom>
            <a:avLst/>
            <a:gdLst>
              <a:gd name="connsiteX0" fmla="*/ 0 w 4062953"/>
              <a:gd name="connsiteY0" fmla="*/ 0 h 4958499"/>
              <a:gd name="connsiteX1" fmla="*/ 4062953 w 4062953"/>
              <a:gd name="connsiteY1" fmla="*/ 0 h 4958499"/>
              <a:gd name="connsiteX2" fmla="*/ 4062953 w 4062953"/>
              <a:gd name="connsiteY2" fmla="*/ 4958499 h 4958499"/>
              <a:gd name="connsiteX3" fmla="*/ 0 w 4062953"/>
              <a:gd name="connsiteY3" fmla="*/ 4958499 h 4958499"/>
              <a:gd name="connsiteX4" fmla="*/ 0 w 4062953"/>
              <a:gd name="connsiteY4" fmla="*/ 923526 h 4958499"/>
              <a:gd name="connsiteX5" fmla="*/ 235669 w 4062953"/>
              <a:gd name="connsiteY5" fmla="*/ 699943 h 4958499"/>
              <a:gd name="connsiteX6" fmla="*/ 0 w 4062953"/>
              <a:gd name="connsiteY6" fmla="*/ 476360 h 495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2953" h="4958499">
                <a:moveTo>
                  <a:pt x="0" y="0"/>
                </a:moveTo>
                <a:lnTo>
                  <a:pt x="4062953" y="0"/>
                </a:lnTo>
                <a:lnTo>
                  <a:pt x="4062953" y="4958499"/>
                </a:lnTo>
                <a:lnTo>
                  <a:pt x="0" y="4958499"/>
                </a:lnTo>
                <a:lnTo>
                  <a:pt x="0" y="923526"/>
                </a:lnTo>
                <a:lnTo>
                  <a:pt x="235669" y="699943"/>
                </a:lnTo>
                <a:lnTo>
                  <a:pt x="0" y="476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8012" y="1212702"/>
            <a:ext cx="276225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Mục tiêu khảo sát</a:t>
            </a:r>
            <a:endParaRPr lang="en-US" alt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pPr algn="l" fontAlgn="base">
              <a:lnSpc>
                <a:spcPct val="120000"/>
              </a:lnSpc>
            </a:pPr>
            <a:endParaRPr lang="en-US" alt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87970" y="2433320"/>
            <a:ext cx="2905760" cy="20593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-Tìm hiểu tần suất và thời l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ư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ợng 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ọc sách mỗi tuần.</a:t>
            </a:r>
            <a:endParaRPr lang="en-US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-Phân tích các thể loại sách 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đư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ợc 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ư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a chuộng.</a:t>
            </a:r>
            <a:endParaRPr lang="en-US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ánh giá hình thức 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ọc phổ biến (sách giấy, sách 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iện tử, audiobook).</a:t>
            </a:r>
            <a:endParaRPr lang="en-US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-Ghi nhận l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ý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 do sinh viên không duy trì thói quen 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ọc sách.</a:t>
            </a:r>
            <a:endParaRPr lang="en-US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ề xuất các giải pháp thúc 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ẩy thói quen 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ọc sách trong cộng </a:t>
            </a:r>
            <a:r>
              <a:rPr lang="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ồng sinh viên.</a:t>
            </a:r>
            <a:endParaRPr lang="en-US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201150" y="933450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9334278" y="-410328"/>
            <a:ext cx="971972" cy="1594411"/>
          </a:xfrm>
          <a:custGeom>
            <a:avLst/>
            <a:gdLst>
              <a:gd name="connsiteX0" fmla="*/ 57372 w 971972"/>
              <a:gd name="connsiteY0" fmla="*/ 1591428 h 1594411"/>
              <a:gd name="connsiteX1" fmla="*/ 114522 w 971972"/>
              <a:gd name="connsiteY1" fmla="*/ 1362828 h 1594411"/>
              <a:gd name="connsiteX2" fmla="*/ 266922 w 971972"/>
              <a:gd name="connsiteY2" fmla="*/ 962778 h 1594411"/>
              <a:gd name="connsiteX3" fmla="*/ 495522 w 971972"/>
              <a:gd name="connsiteY3" fmla="*/ 600828 h 1594411"/>
              <a:gd name="connsiteX4" fmla="*/ 971772 w 971972"/>
              <a:gd name="connsiteY4" fmla="*/ 143628 h 1594411"/>
              <a:gd name="connsiteX5" fmla="*/ 552672 w 971972"/>
              <a:gd name="connsiteY5" fmla="*/ 10278 h 1594411"/>
              <a:gd name="connsiteX6" fmla="*/ 400272 w 971972"/>
              <a:gd name="connsiteY6" fmla="*/ 372228 h 1594411"/>
              <a:gd name="connsiteX7" fmla="*/ 57372 w 971972"/>
              <a:gd name="connsiteY7" fmla="*/ 1134228 h 1594411"/>
              <a:gd name="connsiteX8" fmla="*/ 38322 w 971972"/>
              <a:gd name="connsiteY8" fmla="*/ 1229478 h 1594411"/>
              <a:gd name="connsiteX9" fmla="*/ 222 w 971972"/>
              <a:gd name="connsiteY9" fmla="*/ 1477128 h 1594411"/>
              <a:gd name="connsiteX10" fmla="*/ 57372 w 971972"/>
              <a:gd name="connsiteY10" fmla="*/ 1591428 h 15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972" h="1594411">
                <a:moveTo>
                  <a:pt x="57372" y="1591428"/>
                </a:moveTo>
                <a:cubicBezTo>
                  <a:pt x="76422" y="1572378"/>
                  <a:pt x="79597" y="1467603"/>
                  <a:pt x="114522" y="1362828"/>
                </a:cubicBezTo>
                <a:cubicBezTo>
                  <a:pt x="149447" y="1258053"/>
                  <a:pt x="203422" y="1089778"/>
                  <a:pt x="266922" y="962778"/>
                </a:cubicBezTo>
                <a:cubicBezTo>
                  <a:pt x="330422" y="835778"/>
                  <a:pt x="378047" y="737353"/>
                  <a:pt x="495522" y="600828"/>
                </a:cubicBezTo>
                <a:cubicBezTo>
                  <a:pt x="612997" y="464303"/>
                  <a:pt x="962247" y="242053"/>
                  <a:pt x="971772" y="143628"/>
                </a:cubicBezTo>
                <a:cubicBezTo>
                  <a:pt x="981297" y="45203"/>
                  <a:pt x="647922" y="-27822"/>
                  <a:pt x="552672" y="10278"/>
                </a:cubicBezTo>
                <a:cubicBezTo>
                  <a:pt x="457422" y="48378"/>
                  <a:pt x="482822" y="184903"/>
                  <a:pt x="400272" y="372228"/>
                </a:cubicBezTo>
                <a:cubicBezTo>
                  <a:pt x="317722" y="559553"/>
                  <a:pt x="117697" y="991353"/>
                  <a:pt x="57372" y="1134228"/>
                </a:cubicBezTo>
                <a:cubicBezTo>
                  <a:pt x="-2953" y="1277103"/>
                  <a:pt x="47847" y="1172328"/>
                  <a:pt x="38322" y="1229478"/>
                </a:cubicBezTo>
                <a:cubicBezTo>
                  <a:pt x="28797" y="1286628"/>
                  <a:pt x="-2953" y="1419978"/>
                  <a:pt x="222" y="1477128"/>
                </a:cubicBezTo>
                <a:cubicBezTo>
                  <a:pt x="3397" y="1534278"/>
                  <a:pt x="38322" y="1610478"/>
                  <a:pt x="57372" y="159142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2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5510" y="3475355"/>
            <a:ext cx="3510280" cy="112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Ph</a:t>
            </a:r>
            <a:r>
              <a:rPr lang="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ư</a:t>
            </a:r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ơng pháp thực hiện</a:t>
            </a:r>
            <a:endParaRPr lang="en-US" alt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5362" y="2707072"/>
            <a:ext cx="182943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Part 02</a:t>
            </a:r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8214995" y="915670"/>
            <a:ext cx="2212340" cy="1466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</a:t>
            </a:r>
            <a:r>
              <a:rPr lang="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ối t</a:t>
            </a:r>
            <a:r>
              <a:rPr lang="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ư</a:t>
            </a:r>
            <a:r>
              <a:rPr lang="en-US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ợng: 20 sinh viên n</a:t>
            </a:r>
            <a:r>
              <a:rPr lang="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ă</a:t>
            </a:r>
            <a:r>
              <a:rPr lang="en-US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m 2 thuộc khoa Xã hội Nhân v</a:t>
            </a:r>
            <a:r>
              <a:rPr lang="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ă</a:t>
            </a:r>
            <a:r>
              <a:rPr lang="en-US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n.</a:t>
            </a:r>
            <a:endParaRPr lang="en-US" altLang="en-US" i="1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r>
              <a:rPr lang="en-US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-Ph</a:t>
            </a:r>
            <a:r>
              <a:rPr lang="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ư</a:t>
            </a:r>
            <a:r>
              <a:rPr lang="en-US" alt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ơng pháp: khảo sát online qua Google Form.</a:t>
            </a:r>
            <a:endParaRPr lang="en-US" altLang="en-US" i="1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39478" y="619760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Sign</a:t>
            </a:r>
            <a:endParaRPr lang="en-US" sz="1400" dirty="0">
              <a:solidFill>
                <a:schemeClr val="dk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560" y="795655"/>
            <a:ext cx="2868295" cy="18199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en-US" sz="4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 </a:t>
            </a:r>
            <a:endParaRPr lang="en-US" altLang="en-US" sz="4400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4215" y="3811476"/>
            <a:ext cx="17170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XX%</a:t>
            </a:r>
            <a:endParaRPr lang="en-US" sz="6600" b="1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4216" y="4919472"/>
            <a:ext cx="3552547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-Thời Gian: 15-20 phút mỗi ng</a:t>
            </a:r>
            <a:r>
              <a:rPr lang="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ư</a:t>
            </a:r>
            <a:r>
              <a:rPr lang="en-US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ời.</a:t>
            </a:r>
            <a:endParaRPr lang="en-US" altLang="en-US" sz="1400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r>
              <a:rPr lang="en-US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-Nội dung: 5 câu hỏi trắc nghiệm </a:t>
            </a:r>
            <a:r>
              <a:rPr lang="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ánh giá mức </a:t>
            </a:r>
            <a:r>
              <a:rPr lang="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ộ </a:t>
            </a:r>
            <a:r>
              <a:rPr lang="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ọc và thể loại sách yêu thích.</a:t>
            </a:r>
            <a:endParaRPr lang="en-US" altLang="en-US" sz="1400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r>
              <a:rPr lang="en-US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-Dữ liệu tổng hợp bằng Excel </a:t>
            </a:r>
            <a:endParaRPr lang="en-US" altLang="en-US" sz="1400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" b="3019"/>
          <a:stretch>
            <a:fillRect/>
          </a:stretch>
        </p:blipFill>
        <p:spPr>
          <a:xfrm>
            <a:off x="635211" y="946876"/>
            <a:ext cx="2777067" cy="1169054"/>
          </a:xfrm>
        </p:spPr>
      </p:pic>
      <p:pic>
        <p:nvPicPr>
          <p:cNvPr id="16" name="图片占位符 15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6" b="21116"/>
          <a:stretch>
            <a:fillRect/>
          </a:stretch>
        </p:blipFill>
        <p:spPr>
          <a:xfrm>
            <a:off x="3882813" y="915882"/>
            <a:ext cx="3225800" cy="1984274"/>
          </a:xfrm>
        </p:spPr>
      </p:pic>
      <p:pic>
        <p:nvPicPr>
          <p:cNvPr id="26" name="图片占位符 2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r="9273"/>
          <a:stretch>
            <a:fillRect/>
          </a:stretch>
        </p:blipFill>
        <p:spPr>
          <a:xfrm>
            <a:off x="6783917" y="3214463"/>
            <a:ext cx="4225812" cy="2794967"/>
          </a:xfrm>
        </p:spPr>
      </p:pic>
      <p:sp>
        <p:nvSpPr>
          <p:cNvPr id="27" name="文本框 11"/>
          <p:cNvSpPr txBox="1">
            <a:spLocks noChangeArrowheads="1"/>
          </p:cNvSpPr>
          <p:nvPr/>
        </p:nvSpPr>
        <p:spPr bwMode="auto">
          <a:xfrm>
            <a:off x="1471930" y="141605"/>
            <a:ext cx="336232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fontAlgn="base">
              <a:lnSpc>
                <a:spcPct val="120000"/>
              </a:lnSpc>
            </a:pPr>
            <a:r>
              <a:rPr lang="en-US" altLang="en-US" sz="2400" dirty="0">
                <a:solidFill>
                  <a:schemeClr val="accent4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Phương pháp thực hiện</a:t>
            </a:r>
            <a:endParaRPr lang="zh-CN" altLang="en-US" sz="2400" dirty="0">
              <a:solidFill>
                <a:schemeClr val="accent4">
                  <a:lumMod val="100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-25398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27555" y="3475355"/>
            <a:ext cx="2781300" cy="154813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Thống kê kết quả</a:t>
            </a:r>
            <a:endParaRPr lang="en-US" alt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l" fontAlgn="base">
              <a:lnSpc>
                <a:spcPct val="120000"/>
              </a:lnSpc>
            </a:pPr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&amp; 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Nhận định từ khảo sát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27407" y="2617537"/>
            <a:ext cx="23166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PART 03</a:t>
            </a: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942340" y="3220720"/>
            <a:ext cx="4598035" cy="2911475"/>
            <a:chOff x="2007319" y="1438225"/>
            <a:chExt cx="8493749" cy="4865200"/>
          </a:xfrm>
        </p:grpSpPr>
        <p:sp>
          <p:nvSpPr>
            <p:cNvPr id="40" name="Freeform 39"/>
            <p:cNvSpPr/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2868793" y="1438225"/>
              <a:ext cx="6838561" cy="466671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007319" y="6037169"/>
              <a:ext cx="8493749" cy="154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3096260" y="1733528"/>
              <a:ext cx="6383621" cy="40325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251777" y="1546335"/>
              <a:ext cx="79086" cy="790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052695" y="4797425"/>
            <a:ext cx="690880" cy="1270000"/>
            <a:chOff x="3835384" y="1981165"/>
            <a:chExt cx="1711044" cy="3597978"/>
          </a:xfrm>
        </p:grpSpPr>
        <p:sp>
          <p:nvSpPr>
            <p:cNvPr id="20" name="Freeform 19"/>
            <p:cNvSpPr/>
            <p:nvPr/>
          </p:nvSpPr>
          <p:spPr bwMode="auto">
            <a:xfrm>
              <a:off x="3835384" y="1981165"/>
              <a:ext cx="1711044" cy="3597978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4667436" y="2134817"/>
              <a:ext cx="51203" cy="512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684504" y="2151887"/>
              <a:ext cx="12803" cy="12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667436" y="2130547"/>
              <a:ext cx="51203" cy="512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4684504" y="2147619"/>
              <a:ext cx="12803" cy="12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4675970" y="2139083"/>
              <a:ext cx="34135" cy="341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4675970" y="2139083"/>
              <a:ext cx="34135" cy="341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4684504" y="2147619"/>
              <a:ext cx="17067" cy="170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4684504" y="2147619"/>
              <a:ext cx="17067" cy="170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4688771" y="2151888"/>
              <a:ext cx="4269" cy="4269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4688771" y="2151888"/>
              <a:ext cx="4269" cy="4269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4552229" y="5216356"/>
              <a:ext cx="277352" cy="277425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942053" y="2497600"/>
              <a:ext cx="1501964" cy="2633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4560763" y="2258575"/>
              <a:ext cx="311489" cy="72559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4577832" y="2279916"/>
              <a:ext cx="277352" cy="29879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4458324" y="2271374"/>
              <a:ext cx="46939" cy="469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kern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49" name="Cross 48"/>
          <p:cNvSpPr/>
          <p:nvPr/>
        </p:nvSpPr>
        <p:spPr>
          <a:xfrm>
            <a:off x="6638010" y="5316827"/>
            <a:ext cx="622168" cy="622168"/>
          </a:xfrm>
          <a:prstGeom prst="plus">
            <a:avLst>
              <a:gd name="adj" fmla="val 425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50" name="Cross 49"/>
          <p:cNvSpPr/>
          <p:nvPr/>
        </p:nvSpPr>
        <p:spPr>
          <a:xfrm>
            <a:off x="1500233" y="2516890"/>
            <a:ext cx="205764" cy="205764"/>
          </a:xfrm>
          <a:prstGeom prst="plus">
            <a:avLst>
              <a:gd name="adj" fmla="val 425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" b="2614"/>
          <a:stretch>
            <a:fillRect/>
          </a:stretch>
        </p:blipFill>
        <p:spPr>
          <a:xfrm>
            <a:off x="1531620" y="3517265"/>
            <a:ext cx="3326130" cy="2101850"/>
          </a:xfrm>
        </p:spPr>
      </p:pic>
      <p:pic>
        <p:nvPicPr>
          <p:cNvPr id="32" name="图片占位符 3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4" r="40464"/>
          <a:stretch>
            <a:fillRect/>
          </a:stretch>
        </p:blipFill>
        <p:spPr>
          <a:xfrm>
            <a:off x="5099685" y="5007610"/>
            <a:ext cx="600710" cy="861060"/>
          </a:xfrm>
        </p:spPr>
      </p:pic>
      <p:grpSp>
        <p:nvGrpSpPr>
          <p:cNvPr id="38" name="Group 37"/>
          <p:cNvGrpSpPr/>
          <p:nvPr/>
        </p:nvGrpSpPr>
        <p:grpSpPr>
          <a:xfrm>
            <a:off x="391160" y="3670300"/>
            <a:ext cx="1755775" cy="2367280"/>
            <a:chOff x="6355338" y="926968"/>
            <a:chExt cx="3439889" cy="5114260"/>
          </a:xfrm>
        </p:grpSpPr>
        <p:sp>
          <p:nvSpPr>
            <p:cNvPr id="4" name="Freeform 416"/>
            <p:cNvSpPr>
              <a:spLocks noChangeArrowheads="1"/>
            </p:cNvSpPr>
            <p:nvPr/>
          </p:nvSpPr>
          <p:spPr bwMode="auto">
            <a:xfrm>
              <a:off x="6355338" y="926968"/>
              <a:ext cx="3439889" cy="5114260"/>
            </a:xfrm>
            <a:custGeom>
              <a:avLst/>
              <a:gdLst>
                <a:gd name="T0" fmla="*/ 8359 w 8992"/>
                <a:gd name="T1" fmla="*/ 0 h 13368"/>
                <a:gd name="T2" fmla="*/ 8991 w 8992"/>
                <a:gd name="T3" fmla="*/ 639 h 13368"/>
                <a:gd name="T4" fmla="*/ 8991 w 8992"/>
                <a:gd name="T5" fmla="*/ 12734 h 13368"/>
                <a:gd name="T6" fmla="*/ 8353 w 8992"/>
                <a:gd name="T7" fmla="*/ 13367 h 13368"/>
                <a:gd name="T8" fmla="*/ 633 w 8992"/>
                <a:gd name="T9" fmla="*/ 13361 h 13368"/>
                <a:gd name="T10" fmla="*/ 0 w 8992"/>
                <a:gd name="T11" fmla="*/ 12728 h 13368"/>
                <a:gd name="T12" fmla="*/ 0 w 8992"/>
                <a:gd name="T13" fmla="*/ 633 h 13368"/>
                <a:gd name="T14" fmla="*/ 639 w 8992"/>
                <a:gd name="T15" fmla="*/ 0 h 13368"/>
                <a:gd name="T16" fmla="*/ 8359 w 8992"/>
                <a:gd name="T17" fmla="*/ 0 h 13368"/>
                <a:gd name="T18" fmla="*/ 8359 w 8992"/>
                <a:gd name="T19" fmla="*/ 0 h 13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92" h="13368">
                  <a:moveTo>
                    <a:pt x="8359" y="0"/>
                  </a:moveTo>
                  <a:cubicBezTo>
                    <a:pt x="8710" y="0"/>
                    <a:pt x="8991" y="287"/>
                    <a:pt x="8991" y="639"/>
                  </a:cubicBezTo>
                  <a:cubicBezTo>
                    <a:pt x="8991" y="639"/>
                    <a:pt x="8991" y="639"/>
                    <a:pt x="8991" y="12734"/>
                  </a:cubicBezTo>
                  <a:cubicBezTo>
                    <a:pt x="8991" y="13081"/>
                    <a:pt x="8704" y="13367"/>
                    <a:pt x="8353" y="13367"/>
                  </a:cubicBezTo>
                  <a:cubicBezTo>
                    <a:pt x="8353" y="13367"/>
                    <a:pt x="8353" y="13367"/>
                    <a:pt x="633" y="13361"/>
                  </a:cubicBezTo>
                  <a:cubicBezTo>
                    <a:pt x="281" y="13361"/>
                    <a:pt x="0" y="13081"/>
                    <a:pt x="0" y="12728"/>
                  </a:cubicBezTo>
                  <a:cubicBezTo>
                    <a:pt x="0" y="12728"/>
                    <a:pt x="0" y="12728"/>
                    <a:pt x="0" y="633"/>
                  </a:cubicBezTo>
                  <a:cubicBezTo>
                    <a:pt x="6" y="287"/>
                    <a:pt x="286" y="0"/>
                    <a:pt x="639" y="0"/>
                  </a:cubicBezTo>
                  <a:cubicBezTo>
                    <a:pt x="639" y="0"/>
                    <a:pt x="639" y="0"/>
                    <a:pt x="8359" y="0"/>
                  </a:cubicBezTo>
                  <a:lnTo>
                    <a:pt x="8359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0" cap="flat">
              <a:solidFill>
                <a:schemeClr val="bg1">
                  <a:lumMod val="75000"/>
                </a:schemeClr>
              </a:solidFill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5" name="Freeform 417"/>
            <p:cNvSpPr>
              <a:spLocks noChangeArrowheads="1"/>
            </p:cNvSpPr>
            <p:nvPr/>
          </p:nvSpPr>
          <p:spPr bwMode="auto">
            <a:xfrm>
              <a:off x="6586115" y="1428267"/>
              <a:ext cx="2978331" cy="4111663"/>
            </a:xfrm>
            <a:custGeom>
              <a:avLst/>
              <a:gdLst>
                <a:gd name="T0" fmla="*/ 8555 w 8562"/>
                <a:gd name="T1" fmla="*/ 10734 h 10747"/>
                <a:gd name="T2" fmla="*/ 8555 w 8562"/>
                <a:gd name="T3" fmla="*/ 10734 h 10747"/>
                <a:gd name="T4" fmla="*/ 8543 w 8562"/>
                <a:gd name="T5" fmla="*/ 10746 h 10747"/>
                <a:gd name="T6" fmla="*/ 12 w 8562"/>
                <a:gd name="T7" fmla="*/ 10746 h 10747"/>
                <a:gd name="T8" fmla="*/ 0 w 8562"/>
                <a:gd name="T9" fmla="*/ 10734 h 10747"/>
                <a:gd name="T10" fmla="*/ 6 w 8562"/>
                <a:gd name="T11" fmla="*/ 12 h 10747"/>
                <a:gd name="T12" fmla="*/ 18 w 8562"/>
                <a:gd name="T13" fmla="*/ 0 h 10747"/>
                <a:gd name="T14" fmla="*/ 8549 w 8562"/>
                <a:gd name="T15" fmla="*/ 0 h 10747"/>
                <a:gd name="T16" fmla="*/ 8561 w 8562"/>
                <a:gd name="T17" fmla="*/ 12 h 10747"/>
                <a:gd name="T18" fmla="*/ 8555 w 8562"/>
                <a:gd name="T19" fmla="*/ 10734 h 10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62" h="10747">
                  <a:moveTo>
                    <a:pt x="8555" y="10734"/>
                  </a:moveTo>
                  <a:lnTo>
                    <a:pt x="8555" y="10734"/>
                  </a:lnTo>
                  <a:cubicBezTo>
                    <a:pt x="8555" y="10740"/>
                    <a:pt x="8549" y="10746"/>
                    <a:pt x="8543" y="10746"/>
                  </a:cubicBezTo>
                  <a:cubicBezTo>
                    <a:pt x="12" y="10746"/>
                    <a:pt x="12" y="10746"/>
                    <a:pt x="12" y="10746"/>
                  </a:cubicBezTo>
                  <a:cubicBezTo>
                    <a:pt x="6" y="10746"/>
                    <a:pt x="0" y="10740"/>
                    <a:pt x="0" y="10734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6"/>
                    <a:pt x="12" y="0"/>
                    <a:pt x="18" y="0"/>
                  </a:cubicBezTo>
                  <a:cubicBezTo>
                    <a:pt x="8549" y="0"/>
                    <a:pt x="8549" y="0"/>
                    <a:pt x="8549" y="0"/>
                  </a:cubicBezTo>
                  <a:cubicBezTo>
                    <a:pt x="8555" y="0"/>
                    <a:pt x="8561" y="6"/>
                    <a:pt x="8561" y="12"/>
                  </a:cubicBezTo>
                  <a:lnTo>
                    <a:pt x="8555" y="10734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034824" y="1164251"/>
              <a:ext cx="80914" cy="809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962565" y="5676920"/>
              <a:ext cx="225405" cy="22540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pic>
        <p:nvPicPr>
          <p:cNvPr id="14" name="图片占位符 13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r="8115"/>
          <a:stretch>
            <a:fillRect/>
          </a:stretch>
        </p:blipFill>
        <p:spPr>
          <a:xfrm>
            <a:off x="582930" y="3843655"/>
            <a:ext cx="1445895" cy="1996440"/>
          </a:xfrm>
        </p:spPr>
      </p:pic>
      <p:sp>
        <p:nvSpPr>
          <p:cNvPr id="51" name="文本框 11"/>
          <p:cNvSpPr txBox="1">
            <a:spLocks noChangeArrowheads="1"/>
          </p:cNvSpPr>
          <p:nvPr/>
        </p:nvSpPr>
        <p:spPr bwMode="auto">
          <a:xfrm>
            <a:off x="1577975" y="141605"/>
            <a:ext cx="359346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fontAlgn="base">
              <a:lnSpc>
                <a:spcPct val="120000"/>
              </a:lnSpc>
            </a:pPr>
            <a:r>
              <a:rPr lang="en-US" altLang="en-US" sz="2400" b="1" dirty="0">
                <a:solidFill>
                  <a:schemeClr val="accent4">
                    <a:lumMod val="10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Thống kê kết quả</a:t>
            </a:r>
            <a:endParaRPr lang="zh-CN" altLang="en-US" sz="2400" b="1" dirty="0">
              <a:solidFill>
                <a:schemeClr val="accent4">
                  <a:lumMod val="100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pic>
        <p:nvPicPr>
          <p:cNvPr id="3" name="Picture 2" descr="Screenshot 2025-10-14 0903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385" y="934085"/>
            <a:ext cx="6663055" cy="2039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835944" y="5647529"/>
            <a:ext cx="4538295" cy="4472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14836" y="5748292"/>
            <a:ext cx="259003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600" dirty="0">
                <a:solidFill>
                  <a:schemeClr val="accent4">
                    <a:lumMod val="10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LATEST </a:t>
            </a:r>
            <a:endParaRPr lang="en-US" sz="1100" spc="600" dirty="0">
              <a:solidFill>
                <a:schemeClr val="accent4">
                  <a:lumMod val="10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r="12827"/>
          <a:stretch>
            <a:fillRect/>
          </a:stretch>
        </p:blipFill>
        <p:spPr>
          <a:xfrm>
            <a:off x="10252075" y="1647825"/>
            <a:ext cx="1939925" cy="3019425"/>
          </a:xfrm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4" b="22264"/>
          <a:stretch>
            <a:fillRect/>
          </a:stretch>
        </p:blipFill>
        <p:spPr>
          <a:xfrm>
            <a:off x="10252075" y="1647825"/>
            <a:ext cx="1939925" cy="3019425"/>
          </a:xfrm>
        </p:spPr>
      </p:pic>
      <p:pic>
        <p:nvPicPr>
          <p:cNvPr id="19" name="图片占位符 18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9" b="20259"/>
          <a:stretch>
            <a:fillRect/>
          </a:stretch>
        </p:blipFill>
        <p:spPr>
          <a:xfrm>
            <a:off x="0" y="1647825"/>
            <a:ext cx="1939925" cy="3019425"/>
          </a:xfrm>
        </p:spPr>
      </p:pic>
      <p:pic>
        <p:nvPicPr>
          <p:cNvPr id="35" name="图片占位符 34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4" r="11824"/>
          <a:stretch>
            <a:fillRect/>
          </a:stretch>
        </p:blipFill>
        <p:spPr>
          <a:xfrm>
            <a:off x="0" y="1647825"/>
            <a:ext cx="1939925" cy="3019425"/>
          </a:xfrm>
        </p:spPr>
      </p:pic>
      <p:pic>
        <p:nvPicPr>
          <p:cNvPr id="39" name="图片占位符 38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8" r="39238"/>
          <a:stretch>
            <a:fillRect/>
          </a:stretch>
        </p:blipFill>
        <p:spPr>
          <a:xfrm>
            <a:off x="10252075" y="1647825"/>
            <a:ext cx="1939925" cy="3019425"/>
          </a:xfrm>
        </p:spPr>
      </p:pic>
      <p:sp>
        <p:nvSpPr>
          <p:cNvPr id="41" name="文本框 11"/>
          <p:cNvSpPr txBox="1">
            <a:spLocks noChangeArrowheads="1"/>
          </p:cNvSpPr>
          <p:nvPr/>
        </p:nvSpPr>
        <p:spPr bwMode="auto">
          <a:xfrm>
            <a:off x="1385570" y="141605"/>
            <a:ext cx="323596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Nhận định từ khảo sát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2142029" y="1981153"/>
            <a:ext cx="7681595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a số sinh viên duy trì </a:t>
            </a:r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ọc sách 2-3 giờ mỗi tuần.</a:t>
            </a:r>
            <a:endParaRPr lang="en-US" altLang="en-US" sz="2000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pPr algn="l"/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Sách kỹ n</a:t>
            </a:r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ă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ng sống và truyện ngắn </a:t>
            </a:r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đư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ợc yêu thích nhất.</a:t>
            </a:r>
            <a:endParaRPr lang="en-US" altLang="en-US" sz="2000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pPr algn="l"/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Hình thức </a:t>
            </a:r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ọc chủ yếu vẫn là sách giấy.</a:t>
            </a:r>
            <a:endParaRPr lang="en-US" altLang="en-US" sz="2000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pPr algn="l"/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Một số sinh viên thiếu </a:t>
            </a:r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ộng lực và thời gian </a:t>
            </a:r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ể duy trì thói quen </a:t>
            </a:r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ọc.</a:t>
            </a:r>
            <a:endParaRPr lang="en-US" altLang="en-US" sz="2000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  <a:p>
            <a:pPr algn="l"/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Sinh viên mong muốn có thêm các ch</a:t>
            </a:r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ư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ơng trình khuyến </a:t>
            </a:r>
            <a:r>
              <a:rPr lang="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đ</a:t>
            </a:r>
            <a:r>
              <a:rPr lang="en-US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ọc và CLB sách.</a:t>
            </a:r>
            <a:endParaRPr lang="en-US" altLang="en-US" sz="2000" dirty="0">
              <a:solidFill>
                <a:schemeClr val="accent4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/>
    </mc:Choice>
    <mc:Fallback>
      <p:transition spd="slow" advClick="0" advTm="2000"/>
    </mc:Fallback>
  </mc:AlternateContent>
</p:sld>
</file>

<file path=ppt/tags/tag1.xml><?xml version="1.0" encoding="utf-8"?>
<p:tagLst xmlns:p="http://schemas.openxmlformats.org/presentationml/2006/main">
  <p:tag name="ISPRING_PRESENTATION_TITLE" val="几何"/>
</p:tagLst>
</file>

<file path=ppt/theme/theme1.xml><?xml version="1.0" encoding="utf-8"?>
<a:theme xmlns:a="http://schemas.openxmlformats.org/drawingml/2006/main" name="Office 主题">
  <a:themeElements>
    <a:clrScheme name="自定义 92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48516B"/>
      </a:accent1>
      <a:accent2>
        <a:srgbClr val="B17E46"/>
      </a:accent2>
      <a:accent3>
        <a:srgbClr val="B17E46"/>
      </a:accent3>
      <a:accent4>
        <a:srgbClr val="595959"/>
      </a:accent4>
      <a:accent5>
        <a:srgbClr val="7F7F7F"/>
      </a:accent5>
      <a:accent6>
        <a:srgbClr val="48516B"/>
      </a:accent6>
      <a:hlink>
        <a:srgbClr val="B17E46"/>
      </a:hlink>
      <a:folHlink>
        <a:srgbClr val="9F6715"/>
      </a:folHlink>
    </a:clrScheme>
    <a:fontScheme name="思源黑体">
      <a:majorFont>
        <a:latin typeface="思源黑体 CN Heavy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1378</Words>
  <Application>WPS Presentation</Application>
  <PresentationFormat>宽屏</PresentationFormat>
  <Paragraphs>80</Paragraphs>
  <Slides>10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Calibri</vt:lpstr>
      <vt:lpstr>思源黑体</vt:lpstr>
      <vt:lpstr>Arial Nova</vt:lpstr>
      <vt:lpstr>Microsoft YaHei</vt:lpstr>
      <vt:lpstr>Arial Unicode MS</vt:lpstr>
      <vt:lpstr>Office 主题</vt:lpstr>
      <vt:lpstr>POWERPOINT STANDARD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</dc:title>
  <dc:creator>小鹿ppt;Http://pptx.taobao.com</dc:creator>
  <dc:description>小鹿ppt ； Http://pptx.taobao.com</dc:description>
  <dc:subject>小鹿ppt ； Http://pptx.taobao.com</dc:subject>
  <cp:lastModifiedBy>Dũng Nguyễn</cp:lastModifiedBy>
  <cp:revision>81</cp:revision>
  <dcterms:created xsi:type="dcterms:W3CDTF">2017-04-26T04:27:00Z</dcterms:created>
  <dcterms:modified xsi:type="dcterms:W3CDTF">2025-10-14T02:08:37Z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1033-12.2.0.22549</vt:lpwstr>
  </property>
  <property fmtid="{D5CDD505-2E9C-101B-9397-08002B2CF9AE}" pid="3" name="ICV">
    <vt:lpwstr>D7531C46C68C45AAABD523BBE0BD834E_11</vt:lpwstr>
  </property>
</Properties>
</file>